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30"/>
  </p:notesMasterIdLst>
  <p:sldIdLst>
    <p:sldId id="256" r:id="rId2"/>
    <p:sldId id="257" r:id="rId3"/>
    <p:sldId id="258" r:id="rId4"/>
    <p:sldId id="259" r:id="rId5"/>
    <p:sldId id="260" r:id="rId6"/>
    <p:sldId id="262" r:id="rId7"/>
    <p:sldId id="298" r:id="rId8"/>
    <p:sldId id="281" r:id="rId9"/>
    <p:sldId id="282" r:id="rId10"/>
    <p:sldId id="283" r:id="rId11"/>
    <p:sldId id="266" r:id="rId12"/>
    <p:sldId id="284" r:id="rId13"/>
    <p:sldId id="293" r:id="rId14"/>
    <p:sldId id="285" r:id="rId15"/>
    <p:sldId id="287" r:id="rId16"/>
    <p:sldId id="271" r:id="rId17"/>
    <p:sldId id="294" r:id="rId18"/>
    <p:sldId id="272" r:id="rId19"/>
    <p:sldId id="295" r:id="rId20"/>
    <p:sldId id="273" r:id="rId21"/>
    <p:sldId id="286" r:id="rId22"/>
    <p:sldId id="275" r:id="rId23"/>
    <p:sldId id="276" r:id="rId24"/>
    <p:sldId id="277" r:id="rId25"/>
    <p:sldId id="297" r:id="rId26"/>
    <p:sldId id="278" r:id="rId27"/>
    <p:sldId id="279" r:id="rId28"/>
    <p:sldId id="280" r:id="rId29"/>
  </p:sldIdLst>
  <p:sldSz cx="12192000" cy="6858000"/>
  <p:notesSz cx="6858000" cy="9144000"/>
  <p:embeddedFontLst>
    <p:embeddedFont>
      <p:font typeface="EB Garamond Medium" panose="020B0604020202020204" charset="0"/>
      <p:regular r:id="rId31"/>
      <p:bold r:id="rId32"/>
      <p:italic r:id="rId33"/>
      <p:boldItalic r:id="rId34"/>
    </p:embeddedFont>
    <p:embeddedFont>
      <p:font typeface="Palatino Linotype" panose="02040502050505030304" pitchFamily="18" charset="0"/>
      <p:regular r:id="rId35"/>
      <p:bold r:id="rId36"/>
      <p:italic r:id="rId37"/>
      <p:boldItalic r:id="rId38"/>
    </p:embeddedFont>
    <p:embeddedFont>
      <p:font typeface="Century Gothic" panose="020B0502020202020204" pitchFamily="34" charset="0"/>
      <p:regular r:id="rId39"/>
      <p:bold r:id="rId40"/>
      <p:italic r:id="rId41"/>
      <p:boldItalic r:id="rId42"/>
    </p:embeddedFont>
    <p:embeddedFont>
      <p:font typeface="Arial Narrow" panose="020B0606020202030204" pitchFamily="34" charset="0"/>
      <p:regular r:id="rId43"/>
      <p:bold r:id="rId44"/>
      <p:italic r:id="rId45"/>
      <p:boldItalic r:id="rId46"/>
    </p:embeddedFont>
    <p:embeddedFont>
      <p:font typeface="Calibri" panose="020F0502020204030204" pitchFamily="3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2160">
          <p15:clr>
            <a:srgbClr val="000000"/>
          </p15:clr>
        </p15:guide>
        <p15:guide id="2" pos="384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jvdog9XfbaqPIb0H6op+C+TBzy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36F3594C-2F14-47E3-B25A-FDB26CCF1E76}">
  <a:tblStyle styleId="{36F3594C-2F14-47E3-B25A-FDB26CCF1E76}" styleName="Table_0">
    <a:wholeTbl>
      <a:tcTxStyle b="off" i="off">
        <a:font>
          <a:latin typeface="Palatino Linotype"/>
          <a:ea typeface="Palatino Linotype"/>
          <a:cs typeface="Palatino Linotype"/>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EFF0"/>
          </a:solidFill>
        </a:fill>
      </a:tcStyle>
    </a:wholeTbl>
    <a:band1H>
      <a:tcTxStyle/>
      <a:tcStyle>
        <a:tcBdr/>
        <a:fill>
          <a:solidFill>
            <a:srgbClr val="D5DDE0"/>
          </a:solidFill>
        </a:fill>
      </a:tcStyle>
    </a:band1H>
    <a:band2H>
      <a:tcTxStyle/>
      <a:tcStyle>
        <a:tcBdr/>
      </a:tcStyle>
    </a:band2H>
    <a:band1V>
      <a:tcTxStyle/>
      <a:tcStyle>
        <a:tcBdr/>
        <a:fill>
          <a:solidFill>
            <a:srgbClr val="D5DDE0"/>
          </a:solidFill>
        </a:fill>
      </a:tcStyle>
    </a:band1V>
    <a:band2V>
      <a:tcTxStyle/>
      <a:tcStyle>
        <a:tcBdr/>
      </a:tcStyle>
    </a:band2V>
    <a:lastCol>
      <a:tcTxStyle b="on" i="off">
        <a:font>
          <a:latin typeface="Palatino Linotype"/>
          <a:ea typeface="Palatino Linotype"/>
          <a:cs typeface="Palatino Linotype"/>
        </a:font>
        <a:schemeClr val="lt1"/>
      </a:tcTxStyle>
      <a:tcStyle>
        <a:tcBdr/>
        <a:fill>
          <a:solidFill>
            <a:schemeClr val="accent1"/>
          </a:solidFill>
        </a:fill>
      </a:tcStyle>
    </a:lastCol>
    <a:firstCol>
      <a:tcTxStyle b="on" i="off">
        <a:font>
          <a:latin typeface="Palatino Linotype"/>
          <a:ea typeface="Palatino Linotype"/>
          <a:cs typeface="Palatino Linotype"/>
        </a:font>
        <a:schemeClr val="lt1"/>
      </a:tcTxStyle>
      <a:tcStyle>
        <a:tcBdr/>
        <a:fill>
          <a:solidFill>
            <a:schemeClr val="accent1"/>
          </a:solidFill>
        </a:fill>
      </a:tcStyle>
    </a:firstCol>
    <a:lastRow>
      <a:tcTxStyle b="on" i="off">
        <a:font>
          <a:latin typeface="Palatino Linotype"/>
          <a:ea typeface="Palatino Linotype"/>
          <a:cs typeface="Palatino Linotype"/>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Palatino Linotype"/>
          <a:ea typeface="Palatino Linotype"/>
          <a:cs typeface="Palatino Linotype"/>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946" y="-25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8" Type="http://schemas.openxmlformats.org/officeDocument/2006/relationships/slide" Target="slides/slide7.xml"/><Relationship Id="rId51"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1.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11501460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a1659c83b8_1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a1659c83b8_1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a1659c83b8_1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a1659c83b8_1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 name="Google Shape;7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a1659c83b8_1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a1659c83b8_1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a1659c83b8_1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a1659c83b8_1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a1659c83b8_1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a1659c83b8_1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a1659c83b8_1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a1659c83b8_1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a1659c83b8_1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a1659c83b8_1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a1659c83b8_1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a1659c83b8_1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a1659c83b8_1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a1659c83b8_1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2" name="Google Shape;49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9" name="Google Shape;49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9" name="Google Shape;509;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9" name="Google Shape;509;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8" name="Google Shape;52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7" name="Google Shape;53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2" name="Google Shape;54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12192000" cy="4572000"/>
          </a:xfrm>
          <a:prstGeom prst="rect">
            <a:avLst/>
          </a:prstGeom>
        </p:spPr>
      </p:pic>
      <p:sp>
        <p:nvSpPr>
          <p:cNvPr id="4" name="Date Placeholder 3"/>
          <p:cNvSpPr>
            <a:spLocks noGrp="1"/>
          </p:cNvSpPr>
          <p:nvPr>
            <p:ph type="dt" sz="half" idx="10"/>
          </p:nvPr>
        </p:nvSpPr>
        <p:spPr/>
        <p:txBody>
          <a:bodyPr/>
          <a:lstStyle/>
          <a:p>
            <a:fld id="{D7C3A134-F1C3-464B-BF47-54DC2DE08F52}" type="datetimeFigureOut">
              <a:rPr lang="en-US" smtClean="0"/>
              <a:t>12/14/2023</a:t>
            </a:fld>
            <a:endParaRPr lang="en-US"/>
          </a:p>
        </p:txBody>
      </p:sp>
      <p:sp>
        <p:nvSpPr>
          <p:cNvPr id="5" name="Footer Placeholder 4"/>
          <p:cNvSpPr>
            <a:spLocks noGrp="1"/>
          </p:cNvSpPr>
          <p:nvPr>
            <p:ph type="ftr" sz="quarter" idx="11"/>
          </p:nvPr>
        </p:nvSpPr>
        <p:spPr/>
        <p:txBody>
          <a:bodyPr/>
          <a:lstStyle/>
          <a:p>
            <a:r>
              <a:rPr lang="en-GB" smtClean="0"/>
              <a:t>On the Relativity of Magnitudes - Jonathan Fay, University of Bristol</a:t>
            </a:r>
            <a:endParaRPr lang="en-GB"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
        <p:nvSpPr>
          <p:cNvPr id="3" name="Subtitle 2"/>
          <p:cNvSpPr>
            <a:spLocks noGrp="1"/>
          </p:cNvSpPr>
          <p:nvPr>
            <p:ph type="subTitle" idx="1"/>
          </p:nvPr>
        </p:nvSpPr>
        <p:spPr>
          <a:xfrm>
            <a:off x="1625600" y="3886200"/>
            <a:ext cx="85344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914400" y="2007889"/>
            <a:ext cx="10363200" cy="1470025"/>
          </a:xfrm>
        </p:spPr>
        <p:txBody>
          <a:bodyPr/>
          <a:lstStyle>
            <a:lvl1pPr algn="ctr">
              <a:defRPr sz="3200"/>
            </a:lvl1pPr>
          </a:lstStyle>
          <a:p>
            <a:r>
              <a:rPr lang="en-US" smtClean="0"/>
              <a:t>Click to edit Master title style</a:t>
            </a:r>
            <a:endParaRPr 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r>
              <a:rPr lang="en-GB" smtClean="0"/>
              <a:t>  On the relativity of magnitudes</a:t>
            </a:r>
            <a:endParaRPr lang="en-GB" dirty="0"/>
          </a:p>
        </p:txBody>
      </p:sp>
      <p:sp>
        <p:nvSpPr>
          <p:cNvPr id="5" name="Footer Placeholder 4"/>
          <p:cNvSpPr>
            <a:spLocks noGrp="1"/>
          </p:cNvSpPr>
          <p:nvPr>
            <p:ph type="ftr" sz="quarter" idx="11"/>
          </p:nvPr>
        </p:nvSpPr>
        <p:spPr/>
        <p:txBody>
          <a:bodyPr/>
          <a:lstStyle/>
          <a:p>
            <a:r>
              <a:rPr lang="en-GB" smtClean="0"/>
              <a:t>Jonathan fay</a:t>
            </a:r>
            <a:endParaRPr lang="en-GB" dirty="0"/>
          </a:p>
        </p:txBody>
      </p:sp>
      <p:sp>
        <p:nvSpPr>
          <p:cNvPr id="6" name="Slide Number Placeholder 5"/>
          <p:cNvSpPr>
            <a:spLocks noGrp="1"/>
          </p:cNvSpPr>
          <p:nvPr>
            <p:ph type="sldNum" sz="quarter" idx="12"/>
          </p:nvPr>
        </p:nvSpPr>
        <p:spPr/>
        <p:txBody>
          <a:bodyPr/>
          <a:lstStyle/>
          <a:p>
            <a:r>
              <a:rPr lang="en-GB" smtClean="0"/>
              <a:t>University of Bristol</a:t>
            </a:r>
            <a:endParaRPr lang="en-GB" dirty="0"/>
          </a:p>
        </p:txBody>
      </p:sp>
      <p:sp>
        <p:nvSpPr>
          <p:cNvPr id="8" name="Content Placeholder 7"/>
          <p:cNvSpPr>
            <a:spLocks noGrp="1"/>
          </p:cNvSpPr>
          <p:nvPr>
            <p:ph sz="quarter" idx="13"/>
          </p:nvPr>
        </p:nvSpPr>
        <p:spPr>
          <a:xfrm>
            <a:off x="812800" y="1600200"/>
            <a:ext cx="10566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txBox="1">
            <a:spLocks/>
          </p:cNvSpPr>
          <p:nvPr userDrawn="1"/>
        </p:nvSpPr>
        <p:spPr>
          <a:xfrm>
            <a:off x="1041400" y="6196076"/>
            <a:ext cx="7304024" cy="520700"/>
          </a:xfrm>
          <a:prstGeom prst="rect">
            <a:avLst/>
          </a:prstGeom>
          <a:noFill/>
        </p:spPr>
        <p:txBody>
          <a:bodyPr vert="horz" lIns="91440" tIns="45720" rIns="91440" bIns="45720" rtlCol="0" anchor="ct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1800" b="1" i="0" u="none" strike="noStrike" cap="none">
                <a:solidFill>
                  <a:schemeClr val="tx1"/>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mtClean="0"/>
              <a:t>On the Relativity of Magnitudes - Jonathan Fay, University of Bristol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1" y="4962526"/>
            <a:ext cx="10513484"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12801" y="3462339"/>
            <a:ext cx="10513484"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C3A134-F1C3-464B-BF47-54DC2DE08F52}" type="datetimeFigureOut">
              <a:rPr lang="en-US" smtClean="0"/>
              <a:t>12/14/2023</a:t>
            </a:fld>
            <a:endParaRPr lang="en-US"/>
          </a:p>
        </p:txBody>
      </p:sp>
      <p:sp>
        <p:nvSpPr>
          <p:cNvPr id="5" name="Footer Placeholder 4"/>
          <p:cNvSpPr>
            <a:spLocks noGrp="1"/>
          </p:cNvSpPr>
          <p:nvPr>
            <p:ph type="ftr" sz="quarter" idx="11"/>
          </p:nvPr>
        </p:nvSpPr>
        <p:spPr/>
        <p:txBody>
          <a:bodyPr/>
          <a:lstStyle/>
          <a:p>
            <a:r>
              <a:rPr lang="en-GB" smtClean="0"/>
              <a:t>On the Relativity of Magnitudes - Jonathan Fay, University of Bristol</a:t>
            </a:r>
            <a:endParaRPr lang="en-GB"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812800" y="1600200"/>
            <a:ext cx="49784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6400800" y="1600200"/>
            <a:ext cx="49784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812800" y="274638"/>
            <a:ext cx="105664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D7C3A134-F1C3-464B-BF47-54DC2DE08F52}" type="datetimeFigureOut">
              <a:rPr lang="en-US" smtClean="0"/>
              <a:t>12/14/2023</a:t>
            </a:fld>
            <a:endParaRPr lang="en-US"/>
          </a:p>
        </p:txBody>
      </p:sp>
      <p:sp>
        <p:nvSpPr>
          <p:cNvPr id="6" name="Footer Placeholder 5"/>
          <p:cNvSpPr>
            <a:spLocks noGrp="1"/>
          </p:cNvSpPr>
          <p:nvPr>
            <p:ph type="ftr" sz="quarter" idx="11"/>
          </p:nvPr>
        </p:nvSpPr>
        <p:spPr/>
        <p:txBody>
          <a:bodyPr/>
          <a:lstStyle/>
          <a:p>
            <a:r>
              <a:rPr lang="en-GB" smtClean="0"/>
              <a:t>On the Relativity of Magnitudes - Jonathan Fay, University of Bristol</a:t>
            </a:r>
            <a:endParaRPr lang="en-GB"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6400800" y="2209800"/>
            <a:ext cx="49784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812800" y="2209800"/>
            <a:ext cx="49784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812800" y="274638"/>
            <a:ext cx="105664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2800" y="1600200"/>
            <a:ext cx="49784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6400800" y="1600200"/>
            <a:ext cx="49784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7C3A134-F1C3-464B-BF47-54DC2DE08F52}" type="datetimeFigureOut">
              <a:rPr lang="en-US" smtClean="0"/>
              <a:t>12/14/2023</a:t>
            </a:fld>
            <a:endParaRPr lang="en-US"/>
          </a:p>
        </p:txBody>
      </p:sp>
      <p:sp>
        <p:nvSpPr>
          <p:cNvPr id="8" name="Footer Placeholder 7"/>
          <p:cNvSpPr>
            <a:spLocks noGrp="1"/>
          </p:cNvSpPr>
          <p:nvPr>
            <p:ph type="ftr" sz="quarter" idx="11"/>
          </p:nvPr>
        </p:nvSpPr>
        <p:spPr/>
        <p:txBody>
          <a:bodyPr/>
          <a:lstStyle/>
          <a:p>
            <a:r>
              <a:rPr lang="en-GB" smtClean="0"/>
              <a:t>On the Relativity of Magnitudes - Jonathan Fay, University of Bristol</a:t>
            </a:r>
            <a:endParaRPr lang="en-GB"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7C3A134-F1C3-464B-BF47-54DC2DE08F52}" type="datetimeFigureOut">
              <a:rPr lang="en-US" smtClean="0"/>
              <a:t>12/14/2023</a:t>
            </a:fld>
            <a:endParaRPr lang="en-US"/>
          </a:p>
        </p:txBody>
      </p:sp>
      <p:sp>
        <p:nvSpPr>
          <p:cNvPr id="4" name="Footer Placeholder 3"/>
          <p:cNvSpPr>
            <a:spLocks noGrp="1"/>
          </p:cNvSpPr>
          <p:nvPr>
            <p:ph type="ftr" sz="quarter" idx="11"/>
          </p:nvPr>
        </p:nvSpPr>
        <p:spPr/>
        <p:txBody>
          <a:bodyPr/>
          <a:lstStyle/>
          <a:p>
            <a:r>
              <a:rPr lang="en-GB" smtClean="0"/>
              <a:t>On the Relativity of Magnitudes - Jonathan Fay, University of Bristol</a:t>
            </a:r>
            <a:endParaRPr lang="en-GB"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3A134-F1C3-464B-BF47-54DC2DE08F52}" type="datetimeFigureOut">
              <a:rPr lang="en-US" smtClean="0"/>
              <a:t>12/14/2023</a:t>
            </a:fld>
            <a:endParaRPr lang="en-US"/>
          </a:p>
        </p:txBody>
      </p:sp>
      <p:sp>
        <p:nvSpPr>
          <p:cNvPr id="3" name="Footer Placeholder 2"/>
          <p:cNvSpPr>
            <a:spLocks noGrp="1"/>
          </p:cNvSpPr>
          <p:nvPr>
            <p:ph type="ftr" sz="quarter" idx="11"/>
          </p:nvPr>
        </p:nvSpPr>
        <p:spPr/>
        <p:txBody>
          <a:bodyPr/>
          <a:lstStyle/>
          <a:p>
            <a:r>
              <a:rPr lang="en-GB" smtClean="0"/>
              <a:t>On the Relativity of Magnitudes - Jonathan Fay, University of Bristol</a:t>
            </a:r>
            <a:endParaRPr lang="en-GB"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5283200" y="1447800"/>
            <a:ext cx="6197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816864" y="1447800"/>
            <a:ext cx="39624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16864" y="2547892"/>
            <a:ext cx="39624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C3A134-F1C3-464B-BF47-54DC2DE08F52}" type="datetimeFigureOut">
              <a:rPr lang="en-US" smtClean="0"/>
              <a:t>12/14/2023</a:t>
            </a:fld>
            <a:endParaRPr lang="en-US"/>
          </a:p>
        </p:txBody>
      </p:sp>
      <p:sp>
        <p:nvSpPr>
          <p:cNvPr id="6" name="Footer Placeholder 5"/>
          <p:cNvSpPr>
            <a:spLocks noGrp="1"/>
          </p:cNvSpPr>
          <p:nvPr>
            <p:ph type="ftr" sz="quarter" idx="11"/>
          </p:nvPr>
        </p:nvSpPr>
        <p:spPr/>
        <p:txBody>
          <a:bodyPr/>
          <a:lstStyle/>
          <a:p>
            <a:r>
              <a:rPr lang="en-GB" smtClean="0"/>
              <a:t>On the Relativity of Magnitudes - Jonathan Fay, University of Bristol</a:t>
            </a:r>
            <a:endParaRPr lang="en-GB"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12192000" cy="6858000"/>
          </a:xfrm>
          <a:prstGeom prst="rect">
            <a:avLst/>
          </a:prstGeom>
        </p:spPr>
      </p:pic>
      <p:sp>
        <p:nvSpPr>
          <p:cNvPr id="2" name="Title 1"/>
          <p:cNvSpPr>
            <a:spLocks noGrp="1"/>
          </p:cNvSpPr>
          <p:nvPr>
            <p:ph type="title"/>
          </p:nvPr>
        </p:nvSpPr>
        <p:spPr>
          <a:xfrm>
            <a:off x="812800" y="1447800"/>
            <a:ext cx="39624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6209792" y="1447800"/>
            <a:ext cx="4559808"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12800" y="2547891"/>
            <a:ext cx="39624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C3A134-F1C3-464B-BF47-54DC2DE08F52}" type="datetimeFigureOut">
              <a:rPr lang="en-US" smtClean="0"/>
              <a:t>12/14/2023</a:t>
            </a:fld>
            <a:endParaRPr lang="en-US" dirty="0"/>
          </a:p>
        </p:txBody>
      </p:sp>
      <p:sp>
        <p:nvSpPr>
          <p:cNvPr id="6" name="Footer Placeholder 5"/>
          <p:cNvSpPr>
            <a:spLocks noGrp="1"/>
          </p:cNvSpPr>
          <p:nvPr>
            <p:ph type="ftr" sz="quarter" idx="11"/>
          </p:nvPr>
        </p:nvSpPr>
        <p:spPr/>
        <p:txBody>
          <a:bodyPr/>
          <a:lstStyle/>
          <a:p>
            <a:r>
              <a:rPr lang="en-GB" smtClean="0"/>
              <a:t>On the Relativity of Magnitudes - Jonathan Fay, University of Bristol</a:t>
            </a:r>
            <a:endParaRPr lang="en-GB"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C3A134-F1C3-464B-BF47-54DC2DE08F52}" type="datetimeFigureOut">
              <a:rPr lang="en-US" smtClean="0"/>
              <a:t>12/14/2023</a:t>
            </a:fld>
            <a:endParaRPr lang="en-US"/>
          </a:p>
        </p:txBody>
      </p:sp>
      <p:sp>
        <p:nvSpPr>
          <p:cNvPr id="5" name="Footer Placeholder 4"/>
          <p:cNvSpPr>
            <a:spLocks noGrp="1"/>
          </p:cNvSpPr>
          <p:nvPr>
            <p:ph type="ftr" sz="quarter" idx="11"/>
          </p:nvPr>
        </p:nvSpPr>
        <p:spPr/>
        <p:txBody>
          <a:bodyPr/>
          <a:lstStyle/>
          <a:p>
            <a:r>
              <a:rPr lang="en-GB" smtClean="0"/>
              <a:t>On the Relativity of Magnitudes - Jonathan Fay, University of Bristol</a:t>
            </a:r>
            <a:endParaRPr lang="en-GB"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C3A134-F1C3-464B-BF47-54DC2DE08F52}" type="datetimeFigureOut">
              <a:rPr lang="en-US" smtClean="0"/>
              <a:t>12/14/2023</a:t>
            </a:fld>
            <a:endParaRPr lang="en-US"/>
          </a:p>
        </p:txBody>
      </p:sp>
      <p:sp>
        <p:nvSpPr>
          <p:cNvPr id="5" name="Footer Placeholder 4"/>
          <p:cNvSpPr>
            <a:spLocks noGrp="1"/>
          </p:cNvSpPr>
          <p:nvPr>
            <p:ph type="ftr" sz="quarter" idx="11"/>
          </p:nvPr>
        </p:nvSpPr>
        <p:spPr/>
        <p:txBody>
          <a:bodyPr/>
          <a:lstStyle/>
          <a:p>
            <a:r>
              <a:rPr lang="en-GB" smtClean="0"/>
              <a:t>On the Relativity of Magnitudes - Jonathan Fay, University of Bristol</a:t>
            </a:r>
            <a:endParaRPr lang="en-GB"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idx="10"/>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
        <p:nvSpPr>
          <p:cNvPr id="5" name="Date Placeholder 4"/>
          <p:cNvSpPr>
            <a:spLocks noGrp="1"/>
          </p:cNvSpPr>
          <p:nvPr>
            <p:ph type="dt" sz="half" idx="12"/>
          </p:nvPr>
        </p:nvSpPr>
        <p:spPr>
          <a:xfrm>
            <a:off x="1574800" y="4751070"/>
            <a:ext cx="2844800" cy="365125"/>
          </a:xfrm>
          <a:prstGeom prst="rect">
            <a:avLst/>
          </a:prstGeom>
        </p:spPr>
        <p:txBody>
          <a:bodyPr/>
          <a:lstStyle/>
          <a:p>
            <a:endParaRPr lang="en-GB" dirty="0"/>
          </a:p>
        </p:txBody>
      </p:sp>
      <p:sp>
        <p:nvSpPr>
          <p:cNvPr id="7" name="Footer Placeholder 1"/>
          <p:cNvSpPr>
            <a:spLocks noGrp="1"/>
          </p:cNvSpPr>
          <p:nvPr>
            <p:ph type="ftr" sz="quarter" idx="3"/>
          </p:nvPr>
        </p:nvSpPr>
        <p:spPr>
          <a:xfrm>
            <a:off x="1041400" y="6196076"/>
            <a:ext cx="7304024" cy="520700"/>
          </a:xfrm>
          <a:prstGeom prst="rect">
            <a:avLst/>
          </a:prstGeom>
          <a:noFill/>
        </p:spPr>
        <p:txBody>
          <a:bodyPr vert="horz" lIns="91440" tIns="45720" rIns="91440" bIns="45720" rtlCol="0" anchor="ctr"/>
          <a:lstStyle>
            <a:lvl1pPr algn="ctr">
              <a:defRPr sz="1800" b="1">
                <a:solidFill>
                  <a:schemeClr val="tx1"/>
                </a:solidFill>
                <a:latin typeface="+mn-lt"/>
              </a:defRPr>
            </a:lvl1pPr>
          </a:lstStyle>
          <a:p>
            <a:r>
              <a:rPr lang="en-GB" dirty="0" smtClean="0"/>
              <a:t>On the Relativity of Magnitudes - Jonathan Fay, University of Bristol</a:t>
            </a:r>
            <a:endParaRPr lang="en-GB" dirty="0"/>
          </a:p>
        </p:txBody>
      </p:sp>
    </p:spTree>
    <p:extLst>
      <p:ext uri="{BB962C8B-B14F-4D97-AF65-F5344CB8AC3E}">
        <p14:creationId xmlns:p14="http://schemas.microsoft.com/office/powerpoint/2010/main" val="25989252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4" cstate="print"/>
          <a:stretch>
            <a:fillRect/>
          </a:stretch>
        </p:blipFill>
        <p:spPr>
          <a:xfrm>
            <a:off x="0" y="0"/>
            <a:ext cx="12192000" cy="6858000"/>
          </a:xfrm>
          <a:prstGeom prst="rect">
            <a:avLst/>
          </a:prstGeom>
        </p:spPr>
      </p:pic>
      <p:sp>
        <p:nvSpPr>
          <p:cNvPr id="2" name="Title Placeholder 1"/>
          <p:cNvSpPr>
            <a:spLocks noGrp="1"/>
          </p:cNvSpPr>
          <p:nvPr>
            <p:ph type="title"/>
          </p:nvPr>
        </p:nvSpPr>
        <p:spPr>
          <a:xfrm>
            <a:off x="812800" y="274638"/>
            <a:ext cx="105664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2800" y="1600201"/>
            <a:ext cx="10566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7620000" y="6356351"/>
            <a:ext cx="2032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D7C3A134-F1C3-464B-BF47-54DC2DE08F52}" type="datetimeFigureOut">
              <a:rPr lang="en-US" smtClean="0"/>
              <a:t>12/14/2023</a:t>
            </a:fld>
            <a:endParaRPr lang="en-US" dirty="0"/>
          </a:p>
        </p:txBody>
      </p:sp>
      <p:sp>
        <p:nvSpPr>
          <p:cNvPr id="5" name="Footer Placeholder 4"/>
          <p:cNvSpPr>
            <a:spLocks noGrp="1"/>
          </p:cNvSpPr>
          <p:nvPr>
            <p:ph type="ftr" sz="quarter" idx="3"/>
          </p:nvPr>
        </p:nvSpPr>
        <p:spPr>
          <a:xfrm>
            <a:off x="812800" y="6356351"/>
            <a:ext cx="3860800" cy="365125"/>
          </a:xfrm>
          <a:prstGeom prst="rect">
            <a:avLst/>
          </a:prstGeom>
        </p:spPr>
        <p:txBody>
          <a:bodyPr vert="horz" lIns="91440" tIns="45720" rIns="91440" bIns="45720" rtlCol="0" anchor="ctr"/>
          <a:lstStyle>
            <a:lvl1pPr algn="l">
              <a:defRPr sz="1000" cap="all" spc="60" baseline="0">
                <a:solidFill>
                  <a:schemeClr val="tx1"/>
                </a:solidFill>
              </a:defRPr>
            </a:lvl1pPr>
          </a:lstStyle>
          <a:p>
            <a:r>
              <a:rPr lang="en-GB" smtClean="0"/>
              <a:t>On the Relativity of Magnitudes - Jonathan Fay, University of Bristol</a:t>
            </a:r>
            <a:endParaRPr lang="en-GB" dirty="0"/>
          </a:p>
        </p:txBody>
      </p:sp>
      <p:sp>
        <p:nvSpPr>
          <p:cNvPr id="6" name="Slide Number Placeholder 5"/>
          <p:cNvSpPr>
            <a:spLocks noGrp="1"/>
          </p:cNvSpPr>
          <p:nvPr>
            <p:ph type="sldNum" sz="quarter" idx="4"/>
          </p:nvPr>
        </p:nvSpPr>
        <p:spPr>
          <a:xfrm>
            <a:off x="10058400" y="6356351"/>
            <a:ext cx="1320800" cy="365125"/>
          </a:xfrm>
          <a:prstGeom prst="rect">
            <a:avLst/>
          </a:prstGeom>
        </p:spPr>
        <p:txBody>
          <a:bodyPr vert="horz" lIns="91440" tIns="45720" rIns="91440" bIns="45720" rtlCol="0" anchor="ctr"/>
          <a:lstStyle>
            <a:lvl1pPr algn="r">
              <a:defRPr sz="1100" baseline="0">
                <a:solidFill>
                  <a:schemeClr val="tx1"/>
                </a:solidFill>
              </a:defRPr>
            </a:lvl1pPr>
          </a:lstStyle>
          <a:p>
            <a:pPr marL="0" lvl="0" indent="0" algn="r" rtl="0">
              <a:spcBef>
                <a:spcPts val="0"/>
              </a:spcBef>
              <a:spcAft>
                <a:spcPts val="0"/>
              </a:spcAft>
              <a:buNone/>
            </a:pPr>
            <a:fld id="{00000000-1234-1234-1234-123412341234}" type="slidenum">
              <a:rPr lang="en-GB" smtClean="0"/>
              <a:t>‹#›</a:t>
            </a:fld>
            <a:endParaRPr lang="en-GB"/>
          </a:p>
        </p:txBody>
      </p:sp>
      <p:pic>
        <p:nvPicPr>
          <p:cNvPr id="8" name="Picture 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26060" y="6146800"/>
            <a:ext cx="610616" cy="610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61" r:id="rId12"/>
  </p:sldLayoutIdLst>
  <p:hf sldNum="0"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jpg"/><Relationship Id="rId5" Type="http://schemas.openxmlformats.org/officeDocument/2006/relationships/image" Target="../media/image13.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microsoft.com/office/2007/relationships/media" Target="../media/media5.mp4"/><Relationship Id="rId7" Type="http://schemas.openxmlformats.org/officeDocument/2006/relationships/image" Target="../media/image1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video" Target="../media/media5.mp4"/></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19.png"/><Relationship Id="rId5" Type="http://schemas.openxmlformats.org/officeDocument/2006/relationships/image" Target="../media/image23.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2.png"/><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9.mp4"/><Relationship Id="rId7" Type="http://schemas.openxmlformats.org/officeDocument/2006/relationships/image" Target="../media/image27.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video" Target="../media/media9.mp4"/><Relationship Id="rId9" Type="http://schemas.openxmlformats.org/officeDocument/2006/relationships/image" Target="../media/image2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hi20625@bristol.ac.uk"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9"/>
        <p:cNvGrpSpPr/>
        <p:nvPr/>
      </p:nvGrpSpPr>
      <p:grpSpPr>
        <a:xfrm>
          <a:off x="0" y="0"/>
          <a:ext cx="0" cy="0"/>
          <a:chOff x="0" y="0"/>
          <a:chExt cx="0" cy="0"/>
        </a:xfrm>
      </p:grpSpPr>
      <p:sp>
        <p:nvSpPr>
          <p:cNvPr id="61" name="Google Shape;61;g2a1659c83b8_1_117"/>
          <p:cNvSpPr txBox="1">
            <a:spLocks noGrp="1"/>
          </p:cNvSpPr>
          <p:nvPr>
            <p:ph type="subTitle" idx="1"/>
          </p:nvPr>
        </p:nvSpPr>
        <p:spPr>
          <a:prstGeom prst="rect">
            <a:avLst/>
          </a:prstGeom>
        </p:spPr>
        <p:txBody>
          <a:bodyPr spcFirstLastPara="1" wrap="square" lIns="121900" tIns="121900" rIns="121900" bIns="121900" anchor="t" anchorCtr="0">
            <a:normAutofit/>
          </a:bodyPr>
          <a:lstStyle/>
          <a:p>
            <a:pPr marL="0" lvl="0" indent="0" algn="ctr" rtl="0">
              <a:spcBef>
                <a:spcPts val="0"/>
              </a:spcBef>
              <a:spcAft>
                <a:spcPts val="0"/>
              </a:spcAft>
              <a:buNone/>
            </a:pPr>
            <a:r>
              <a:rPr lang="en-GB" i="1" dirty="0" err="1"/>
              <a:t>Delboeuf’s</a:t>
            </a:r>
            <a:r>
              <a:rPr lang="en-GB" i="1" dirty="0"/>
              <a:t> forgotten </a:t>
            </a:r>
            <a:r>
              <a:rPr lang="en-GB" i="1" dirty="0" smtClean="0"/>
              <a:t>contribution to the 19</a:t>
            </a:r>
            <a:r>
              <a:rPr lang="en-GB" i="1" baseline="30000" dirty="0" smtClean="0"/>
              <a:t>th</a:t>
            </a:r>
            <a:r>
              <a:rPr lang="en-GB" i="1" dirty="0" smtClean="0"/>
              <a:t> Century problem of space</a:t>
            </a:r>
            <a:endParaRPr i="1" dirty="0"/>
          </a:p>
        </p:txBody>
      </p:sp>
      <p:sp>
        <p:nvSpPr>
          <p:cNvPr id="60" name="Google Shape;60;g2a1659c83b8_1_117"/>
          <p:cNvSpPr txBox="1">
            <a:spLocks noGrp="1"/>
          </p:cNvSpPr>
          <p:nvPr>
            <p:ph type="ctrTitle"/>
          </p:nvPr>
        </p:nvSpPr>
        <p:spPr>
          <a:prstGeom prst="rect">
            <a:avLst/>
          </a:prstGeom>
        </p:spPr>
        <p:txBody>
          <a:bodyPr spcFirstLastPara="1" wrap="square" lIns="121900" tIns="121900" rIns="121900" bIns="121900" anchor="b" anchorCtr="0">
            <a:normAutofit/>
          </a:bodyPr>
          <a:lstStyle/>
          <a:p>
            <a:pPr marL="0" lvl="0" indent="0" algn="ctr" rtl="0">
              <a:spcBef>
                <a:spcPts val="0"/>
              </a:spcBef>
              <a:spcAft>
                <a:spcPts val="0"/>
              </a:spcAft>
              <a:buNone/>
            </a:pPr>
            <a:r>
              <a:rPr lang="en-GB" dirty="0">
                <a:latin typeface="+mj-lt"/>
              </a:rPr>
              <a:t>On the Relativity of Magnitudes</a:t>
            </a:r>
            <a:endParaRPr dirty="0">
              <a:latin typeface="+mj-lt"/>
            </a:endParaRPr>
          </a:p>
        </p:txBody>
      </p:sp>
      <p:pic>
        <p:nvPicPr>
          <p:cNvPr id="62" name="Google Shape;62;g2a1659c83b8_1_117"/>
          <p:cNvPicPr preferRelativeResize="0"/>
          <p:nvPr/>
        </p:nvPicPr>
        <p:blipFill>
          <a:blip r:embed="rId3">
            <a:alphaModFix/>
            <a:extLst>
              <a:ext uri="{BEBA8EAE-BF5A-486C-A8C5-ECC9F3942E4B}">
                <a14:imgProps xmlns:a14="http://schemas.microsoft.com/office/drawing/2010/main">
                  <a14:imgLayer r:embed="rId4">
                    <a14:imgEffect>
                      <a14:artisticPastelsSmooth/>
                    </a14:imgEffect>
                  </a14:imgLayer>
                </a14:imgProps>
              </a:ext>
            </a:extLst>
          </a:blip>
          <a:stretch>
            <a:fillRect/>
          </a:stretch>
        </p:blipFill>
        <p:spPr>
          <a:xfrm>
            <a:off x="390234" y="359809"/>
            <a:ext cx="2164536" cy="1717467"/>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g2a1659c83b8_1_127"/>
          <p:cNvSpPr txBox="1">
            <a:spLocks noGrp="1"/>
          </p:cNvSpPr>
          <p:nvPr>
            <p:ph type="title"/>
          </p:nvPr>
        </p:nvSpPr>
        <p:spPr>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GB" dirty="0">
                <a:latin typeface="+mj-lt"/>
              </a:rPr>
              <a:t>Alternative title contenders:</a:t>
            </a:r>
            <a:endParaRPr dirty="0">
              <a:latin typeface="+mj-lt"/>
            </a:endParaRPr>
          </a:p>
        </p:txBody>
      </p:sp>
      <p:sp>
        <p:nvSpPr>
          <p:cNvPr id="68" name="Google Shape;68;g2a1659c83b8_1_127"/>
          <p:cNvSpPr txBox="1">
            <a:spLocks noGrp="1"/>
          </p:cNvSpPr>
          <p:nvPr>
            <p:ph sz="quarter" idx="13"/>
          </p:nvPr>
        </p:nvSpPr>
        <p:spPr>
          <a:prstGeom prst="rect">
            <a:avLst/>
          </a:prstGeom>
        </p:spPr>
        <p:txBody>
          <a:bodyPr spcFirstLastPara="1" wrap="square" lIns="91425" tIns="45700" rIns="91425" bIns="45700" anchor="t" anchorCtr="0">
            <a:normAutofit/>
          </a:bodyPr>
          <a:lstStyle/>
          <a:p>
            <a:pPr marL="457200" lvl="0" indent="-342900" algn="l" rtl="0">
              <a:spcBef>
                <a:spcPts val="360"/>
              </a:spcBef>
              <a:spcAft>
                <a:spcPts val="0"/>
              </a:spcAft>
              <a:buSzPts val="1800"/>
              <a:buChar char="●"/>
            </a:pPr>
            <a:r>
              <a:rPr lang="en-GB" i="1" dirty="0"/>
              <a:t>“A Shape without a Size”</a:t>
            </a:r>
            <a:endParaRPr i="1" dirty="0"/>
          </a:p>
          <a:p>
            <a:pPr marL="457200" lvl="0" indent="0" algn="l" rtl="0">
              <a:spcBef>
                <a:spcPts val="1600"/>
              </a:spcBef>
              <a:spcAft>
                <a:spcPts val="0"/>
              </a:spcAft>
              <a:buNone/>
            </a:pPr>
            <a:endParaRPr i="1" dirty="0"/>
          </a:p>
          <a:p>
            <a:pPr marL="457200" lvl="0" indent="0" algn="l" rtl="0">
              <a:spcBef>
                <a:spcPts val="1600"/>
              </a:spcBef>
              <a:spcAft>
                <a:spcPts val="0"/>
              </a:spcAft>
              <a:buNone/>
            </a:pPr>
            <a:endParaRPr lang="en-GB" i="1" dirty="0"/>
          </a:p>
          <a:p>
            <a:pPr marL="457200" lvl="0" indent="0" algn="l" rtl="0">
              <a:spcBef>
                <a:spcPts val="1600"/>
              </a:spcBef>
              <a:spcAft>
                <a:spcPts val="0"/>
              </a:spcAft>
              <a:buNone/>
            </a:pPr>
            <a:endParaRPr i="1" dirty="0"/>
          </a:p>
          <a:p>
            <a:pPr marL="457200" lvl="0" indent="-342900" algn="l" rtl="0">
              <a:spcBef>
                <a:spcPts val="1600"/>
              </a:spcBef>
              <a:spcAft>
                <a:spcPts val="0"/>
              </a:spcAft>
              <a:buSzPts val="1800"/>
              <a:buChar char="●"/>
            </a:pPr>
            <a:r>
              <a:rPr lang="en-GB" i="1" dirty="0"/>
              <a:t>“Flat Space II: Return of the Similar”</a:t>
            </a:r>
            <a:endParaRPr i="1" dirty="0"/>
          </a:p>
        </p:txBody>
      </p:sp>
      <p:pic>
        <p:nvPicPr>
          <p:cNvPr id="69" name="Google Shape;69;g2a1659c83b8_1_127"/>
          <p:cNvPicPr preferRelativeResize="0"/>
          <p:nvPr/>
        </p:nvPicPr>
        <p:blipFill>
          <a:blip r:embed="rId3">
            <a:alphaModFix/>
          </a:blip>
          <a:stretch>
            <a:fillRect/>
          </a:stretch>
        </p:blipFill>
        <p:spPr>
          <a:xfrm>
            <a:off x="6652625" y="377475"/>
            <a:ext cx="5042900" cy="5042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3"/>
          <p:cNvSpPr txBox="1">
            <a:spLocks noGrp="1"/>
          </p:cNvSpPr>
          <p:nvPr>
            <p:ph type="title"/>
          </p:nvPr>
        </p:nvSpPr>
        <p:spPr>
          <a:xfrm>
            <a:off x="694025" y="-214325"/>
            <a:ext cx="10515600" cy="13452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FEFEFE"/>
              </a:buClr>
              <a:buSzPts val="2000"/>
              <a:buFont typeface="Arial"/>
              <a:buNone/>
            </a:pPr>
            <a:r>
              <a:rPr lang="en-GB" sz="3100" i="1">
                <a:latin typeface="EB Garamond Medium"/>
                <a:ea typeface="EB Garamond Medium"/>
                <a:cs typeface="EB Garamond Medium"/>
                <a:sym typeface="EB Garamond Medium"/>
              </a:rPr>
              <a:t>Consider a mug</a:t>
            </a:r>
            <a:endParaRPr sz="3100" i="1">
              <a:latin typeface="EB Garamond Medium"/>
              <a:ea typeface="EB Garamond Medium"/>
              <a:cs typeface="EB Garamond Medium"/>
              <a:sym typeface="EB Garamond Medium"/>
            </a:endParaRPr>
          </a:p>
        </p:txBody>
      </p:sp>
      <p:sp>
        <p:nvSpPr>
          <p:cNvPr id="75" name="Google Shape;75;p3"/>
          <p:cNvSpPr txBox="1"/>
          <p:nvPr/>
        </p:nvSpPr>
        <p:spPr>
          <a:xfrm>
            <a:off x="8537092" y="3574664"/>
            <a:ext cx="892800" cy="1401000"/>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90000"/>
              </a:lnSpc>
              <a:spcBef>
                <a:spcPts val="0"/>
              </a:spcBef>
              <a:spcAft>
                <a:spcPts val="0"/>
              </a:spcAft>
              <a:buClr>
                <a:schemeClr val="lt1"/>
              </a:buClr>
              <a:buSzPts val="9600"/>
              <a:buFont typeface="Arial"/>
              <a:buNone/>
            </a:pPr>
            <a:endParaRPr sz="9600" b="0" i="0" u="none" strike="noStrike" cap="none">
              <a:solidFill>
                <a:schemeClr val="lt1"/>
              </a:solidFill>
              <a:latin typeface="Arial"/>
              <a:ea typeface="Arial"/>
              <a:cs typeface="Arial"/>
              <a:sym typeface="Arial"/>
            </a:endParaRPr>
          </a:p>
        </p:txBody>
      </p:sp>
      <p:pic>
        <p:nvPicPr>
          <p:cNvPr id="76" name="Google Shape;76;p3"/>
          <p:cNvPicPr preferRelativeResize="0"/>
          <p:nvPr/>
        </p:nvPicPr>
        <p:blipFill rotWithShape="1">
          <a:blip r:embed="rId3">
            <a:alphaModFix/>
          </a:blip>
          <a:srcRect/>
          <a:stretch/>
        </p:blipFill>
        <p:spPr>
          <a:xfrm rot="1147900">
            <a:off x="4953000" y="2591439"/>
            <a:ext cx="2328333" cy="1676400"/>
          </a:xfrm>
          <a:prstGeom prst="rect">
            <a:avLst/>
          </a:prstGeom>
          <a:noFill/>
          <a:ln>
            <a:noFill/>
          </a:ln>
        </p:spPr>
      </p:pic>
      <p:sp>
        <p:nvSpPr>
          <p:cNvPr id="77" name="Google Shape;77;p3"/>
          <p:cNvSpPr txBox="1"/>
          <p:nvPr/>
        </p:nvSpPr>
        <p:spPr>
          <a:xfrm>
            <a:off x="2004925" y="5061400"/>
            <a:ext cx="51288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0" i="0" u="none" strike="noStrike" cap="none" dirty="0">
                <a:solidFill>
                  <a:schemeClr val="tx1"/>
                </a:solidFill>
                <a:latin typeface="Palatino Linotype"/>
                <a:ea typeface="Palatino Linotype"/>
                <a:cs typeface="Palatino Linotype"/>
                <a:sym typeface="Palatino Linotype"/>
              </a:rPr>
              <a:t>Shape is absolute, size is relative</a:t>
            </a:r>
            <a:endParaRPr sz="2400" dirty="0">
              <a:solidFill>
                <a:schemeClr val="tx1"/>
              </a:solidFill>
              <a:latin typeface="Palatino Linotype"/>
              <a:ea typeface="Palatino Linotype"/>
              <a:cs typeface="Palatino Linotype"/>
              <a:sym typeface="Palatino Linotyp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20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g2a1659c83b8_1_138"/>
          <p:cNvSpPr txBox="1">
            <a:spLocks noGrp="1"/>
          </p:cNvSpPr>
          <p:nvPr>
            <p:ph type="title"/>
          </p:nvPr>
        </p:nvSpPr>
        <p:spPr>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GB" dirty="0">
                <a:latin typeface="+mj-lt"/>
              </a:rPr>
              <a:t>Contents</a:t>
            </a:r>
            <a:endParaRPr dirty="0">
              <a:latin typeface="+mj-lt"/>
            </a:endParaRPr>
          </a:p>
        </p:txBody>
      </p:sp>
      <p:sp>
        <p:nvSpPr>
          <p:cNvPr id="83" name="Google Shape;83;g2a1659c83b8_1_138"/>
          <p:cNvSpPr txBox="1">
            <a:spLocks noGrp="1"/>
          </p:cNvSpPr>
          <p:nvPr>
            <p:ph sz="quarter" idx="13"/>
          </p:nvPr>
        </p:nvSpPr>
        <p:spPr>
          <a:xfrm>
            <a:off x="609600" y="1600201"/>
            <a:ext cx="7423800" cy="2217300"/>
          </a:xfrm>
          <a:prstGeom prst="rect">
            <a:avLst/>
          </a:prstGeom>
        </p:spPr>
        <p:txBody>
          <a:bodyPr spcFirstLastPara="1" wrap="square" lIns="91425" tIns="45700" rIns="91425" bIns="45700" anchor="t" anchorCtr="0">
            <a:normAutofit/>
          </a:bodyPr>
          <a:lstStyle/>
          <a:p>
            <a:pPr marL="457200" lvl="0" indent="-342900" algn="l" rtl="0">
              <a:spcBef>
                <a:spcPts val="360"/>
              </a:spcBef>
              <a:spcAft>
                <a:spcPts val="0"/>
              </a:spcAft>
              <a:buSzPts val="1800"/>
              <a:buAutoNum type="arabicPeriod"/>
            </a:pPr>
            <a:r>
              <a:rPr lang="en-GB" dirty="0"/>
              <a:t>Problem: Discovery of non-Euclidean geometries</a:t>
            </a:r>
            <a:endParaRPr dirty="0"/>
          </a:p>
          <a:p>
            <a:pPr marL="457200" lvl="0" indent="-342900" algn="l" rtl="0">
              <a:spcBef>
                <a:spcPts val="0"/>
              </a:spcBef>
              <a:spcAft>
                <a:spcPts val="0"/>
              </a:spcAft>
              <a:buSzPts val="1800"/>
              <a:buAutoNum type="arabicPeriod"/>
            </a:pPr>
            <a:r>
              <a:rPr lang="en-GB" dirty="0"/>
              <a:t>First strategy: The mobility of rigid figures</a:t>
            </a:r>
            <a:endParaRPr dirty="0"/>
          </a:p>
          <a:p>
            <a:pPr marL="457200" lvl="0" indent="-342900" algn="l" rtl="0">
              <a:spcBef>
                <a:spcPts val="0"/>
              </a:spcBef>
              <a:spcAft>
                <a:spcPts val="0"/>
              </a:spcAft>
              <a:buSzPts val="1800"/>
              <a:buAutoNum type="arabicPeriod"/>
            </a:pPr>
            <a:r>
              <a:rPr lang="en-GB" dirty="0"/>
              <a:t>Second strategy: The relativity of magnitudes</a:t>
            </a:r>
            <a:endParaRPr dirty="0"/>
          </a:p>
          <a:p>
            <a:pPr marL="457200" lvl="0" indent="-342900" algn="l" rtl="0">
              <a:spcBef>
                <a:spcPts val="0"/>
              </a:spcBef>
              <a:spcAft>
                <a:spcPts val="0"/>
              </a:spcAft>
              <a:buSzPts val="1800"/>
              <a:buAutoNum type="arabicPeriod"/>
            </a:pPr>
            <a:r>
              <a:rPr lang="en-GB" dirty="0"/>
              <a:t>Comparison &amp; </a:t>
            </a:r>
            <a:r>
              <a:rPr lang="en-GB" dirty="0" smtClean="0"/>
              <a:t>discussion</a:t>
            </a:r>
          </a:p>
          <a:p>
            <a:pPr marL="457200" lvl="0" indent="-342900" algn="l" rtl="0">
              <a:spcBef>
                <a:spcPts val="0"/>
              </a:spcBef>
              <a:spcAft>
                <a:spcPts val="0"/>
              </a:spcAft>
              <a:buSzPts val="1800"/>
              <a:buAutoNum type="arabicPeriod"/>
            </a:pPr>
            <a:r>
              <a:rPr lang="en-GB" dirty="0" smtClean="0"/>
              <a:t>Applications to physics</a:t>
            </a:r>
            <a:endParaRPr dirty="0"/>
          </a:p>
        </p:txBody>
      </p:sp>
      <p:sp>
        <p:nvSpPr>
          <p:cNvPr id="84" name="Google Shape;84;g2a1659c83b8_1_138"/>
          <p:cNvSpPr txBox="1">
            <a:spLocks noGrp="1"/>
          </p:cNvSpPr>
          <p:nvPr>
            <p:ph type="body" idx="4294967295"/>
          </p:nvPr>
        </p:nvSpPr>
        <p:spPr>
          <a:xfrm>
            <a:off x="6081873" y="2571115"/>
            <a:ext cx="6577012" cy="2217738"/>
          </a:xfrm>
          <a:prstGeom prst="rect">
            <a:avLst/>
          </a:prstGeom>
        </p:spPr>
        <p:txBody>
          <a:bodyPr spcFirstLastPara="1" wrap="square" lIns="91425" tIns="45700" rIns="91425" bIns="45700" anchor="t" anchorCtr="0">
            <a:normAutofit/>
          </a:bodyPr>
          <a:lstStyle/>
          <a:p>
            <a:pPr marL="1371600" lvl="0" indent="0" algn="l" rtl="0">
              <a:spcBef>
                <a:spcPts val="360"/>
              </a:spcBef>
              <a:spcAft>
                <a:spcPts val="0"/>
              </a:spcAft>
              <a:buNone/>
            </a:pPr>
            <a:r>
              <a:rPr lang="en-GB" u="sng" dirty="0"/>
              <a:t>Basic Dialectic (19th century)</a:t>
            </a:r>
            <a:endParaRPr u="sng" dirty="0"/>
          </a:p>
          <a:p>
            <a:pPr marL="0" lvl="0" indent="0" algn="l" rtl="0">
              <a:spcBef>
                <a:spcPts val="1600"/>
              </a:spcBef>
              <a:spcAft>
                <a:spcPts val="1600"/>
              </a:spcAft>
              <a:buNone/>
            </a:pPr>
            <a:r>
              <a:rPr lang="en-GB" dirty="0"/>
              <a:t>“</a:t>
            </a:r>
            <a:r>
              <a:rPr lang="en-GB" dirty="0" err="1"/>
              <a:t>Metageometry</a:t>
            </a:r>
            <a:r>
              <a:rPr lang="en-GB" dirty="0" smtClean="0"/>
              <a:t>”— vs</a:t>
            </a:r>
            <a:r>
              <a:rPr lang="en-GB" dirty="0"/>
              <a:t>	</a:t>
            </a:r>
            <a:r>
              <a:rPr lang="en-GB" dirty="0" smtClean="0"/>
              <a:t>—“</a:t>
            </a:r>
            <a:r>
              <a:rPr lang="en-GB" dirty="0"/>
              <a:t>Euclidean </a:t>
            </a:r>
            <a:r>
              <a:rPr lang="en-GB" dirty="0" err="1"/>
              <a:t>apriorism</a:t>
            </a:r>
            <a:r>
              <a:rPr lang="en-GB" dirty="0"/>
              <a:t>”</a:t>
            </a:r>
            <a:endParaRPr dirty="0"/>
          </a:p>
        </p:txBody>
      </p:sp>
      <p:pic>
        <p:nvPicPr>
          <p:cNvPr id="86" name="Google Shape;86;g2a1659c83b8_1_138"/>
          <p:cNvPicPr preferRelativeResize="0"/>
          <p:nvPr/>
        </p:nvPicPr>
        <p:blipFill>
          <a:blip r:embed="rId3">
            <a:alphaModFix/>
          </a:blip>
          <a:stretch>
            <a:fillRect/>
          </a:stretch>
        </p:blipFill>
        <p:spPr>
          <a:xfrm>
            <a:off x="8577899" y="3604059"/>
            <a:ext cx="1428750" cy="1905000"/>
          </a:xfrm>
          <a:prstGeom prst="rect">
            <a:avLst/>
          </a:prstGeom>
          <a:noFill/>
          <a:ln>
            <a:noFill/>
          </a:ln>
        </p:spPr>
      </p:pic>
      <p:pic>
        <p:nvPicPr>
          <p:cNvPr id="7" name="Google Shape;140;p7"/>
          <p:cNvPicPr preferRelativeResize="0"/>
          <p:nvPr/>
        </p:nvPicPr>
        <p:blipFill rotWithShape="1">
          <a:blip r:embed="rId4">
            <a:alphaModFix/>
          </a:blip>
          <a:srcRect t="917" r="1" b="24168"/>
          <a:stretch/>
        </p:blipFill>
        <p:spPr>
          <a:xfrm>
            <a:off x="5879287" y="3604060"/>
            <a:ext cx="1832153" cy="1905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par>
                                <p:cTn id="11" presetID="8" presetClass="emph" presetSubtype="0" fill="hold" nodeType="withEffect">
                                  <p:stCondLst>
                                    <p:cond delay="0"/>
                                  </p:stCondLst>
                                  <p:childTnLst>
                                    <p:animRot by="-21600000">
                                      <p:cBhvr>
                                        <p:cTn id="12"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g2a1659c83b8_1_146"/>
          <p:cNvSpPr txBox="1">
            <a:spLocks noGrp="1"/>
          </p:cNvSpPr>
          <p:nvPr>
            <p:ph type="title"/>
          </p:nvPr>
        </p:nvSpPr>
        <p:spPr>
          <a:xfrm>
            <a:off x="612775" y="28257"/>
            <a:ext cx="10972800" cy="1143000"/>
          </a:xfrm>
          <a:prstGeom prst="rect">
            <a:avLst/>
          </a:prstGeom>
        </p:spPr>
        <p:txBody>
          <a:bodyPr spcFirstLastPara="1" wrap="square" lIns="91425" tIns="45700" rIns="91425" bIns="45700" anchor="b" anchorCtr="0">
            <a:normAutofit/>
          </a:bodyPr>
          <a:lstStyle/>
          <a:p>
            <a:pPr marL="457200" lvl="0" indent="0" algn="l" rtl="0">
              <a:spcBef>
                <a:spcPts val="0"/>
              </a:spcBef>
              <a:spcAft>
                <a:spcPts val="0"/>
              </a:spcAft>
              <a:buNone/>
            </a:pPr>
            <a:r>
              <a:rPr lang="en-GB" dirty="0">
                <a:latin typeface="+mj-lt"/>
              </a:rPr>
              <a:t>1. The </a:t>
            </a:r>
            <a:r>
              <a:rPr lang="en-GB" dirty="0" smtClean="0">
                <a:latin typeface="+mj-lt"/>
              </a:rPr>
              <a:t>Problem</a:t>
            </a:r>
            <a:endParaRPr dirty="0">
              <a:latin typeface="+mj-lt"/>
            </a:endParaRPr>
          </a:p>
        </p:txBody>
      </p:sp>
      <p:sp>
        <p:nvSpPr>
          <p:cNvPr id="93" name="Google Shape;93;g2a1659c83b8_1_146"/>
          <p:cNvSpPr txBox="1">
            <a:spLocks noGrp="1"/>
          </p:cNvSpPr>
          <p:nvPr>
            <p:ph sz="quarter" idx="13"/>
          </p:nvPr>
        </p:nvSpPr>
        <p:spPr>
          <a:xfrm>
            <a:off x="612775" y="1625508"/>
            <a:ext cx="4477385" cy="4409531"/>
          </a:xfrm>
          <a:prstGeom prst="rect">
            <a:avLst/>
          </a:prstGeom>
        </p:spPr>
        <p:txBody>
          <a:bodyPr spcFirstLastPara="1" wrap="square" lIns="91425" tIns="45700" rIns="91425" bIns="45700" anchor="t" anchorCtr="0">
            <a:normAutofit/>
          </a:bodyPr>
          <a:lstStyle/>
          <a:p>
            <a:pPr marL="342900"/>
            <a:r>
              <a:rPr lang="en-GB" dirty="0" smtClean="0"/>
              <a:t>Over the centuries Euclid’s fifth postulate has caused endless controversy.</a:t>
            </a:r>
          </a:p>
          <a:p>
            <a:pPr marL="342900"/>
            <a:endParaRPr lang="en-GB" dirty="0"/>
          </a:p>
          <a:p>
            <a:pPr marL="342900"/>
            <a:r>
              <a:rPr lang="en-GB" dirty="0" smtClean="0"/>
              <a:t>Early in the 19</a:t>
            </a:r>
            <a:r>
              <a:rPr lang="en-GB" baseline="30000" dirty="0" smtClean="0"/>
              <a:t>th</a:t>
            </a:r>
            <a:r>
              <a:rPr lang="en-GB" dirty="0" smtClean="0"/>
              <a:t> Century, </a:t>
            </a:r>
            <a:r>
              <a:rPr lang="en-GB" dirty="0" err="1" smtClean="0"/>
              <a:t>Lobachevsky</a:t>
            </a:r>
            <a:r>
              <a:rPr lang="en-GB" dirty="0" smtClean="0"/>
              <a:t> and </a:t>
            </a:r>
            <a:r>
              <a:rPr lang="en-GB" dirty="0" err="1" smtClean="0"/>
              <a:t>Bolyai</a:t>
            </a:r>
            <a:r>
              <a:rPr lang="en-GB" dirty="0" smtClean="0"/>
              <a:t> independently discover a self-consistent system of geometry based on the denial of the parallel postulate.</a:t>
            </a:r>
          </a:p>
        </p:txBody>
      </p:sp>
      <p:pic>
        <p:nvPicPr>
          <p:cNvPr id="92" name="Google Shape;92;g2a1659c83b8_1_146"/>
          <p:cNvPicPr preferRelativeResize="0"/>
          <p:nvPr/>
        </p:nvPicPr>
        <p:blipFill>
          <a:blip r:embed="rId3">
            <a:alphaModFix/>
          </a:blip>
          <a:stretch>
            <a:fillRect/>
          </a:stretch>
        </p:blipFill>
        <p:spPr>
          <a:xfrm>
            <a:off x="4968240" y="465137"/>
            <a:ext cx="6900360" cy="2704782"/>
          </a:xfrm>
          <a:prstGeom prst="rect">
            <a:avLst/>
          </a:prstGeom>
          <a:noFill/>
          <a:ln>
            <a:noFill/>
          </a:ln>
        </p:spPr>
      </p:pic>
      <p:pic>
        <p:nvPicPr>
          <p:cNvPr id="1026" name="Picture 2" descr="Nikolai Lobachevsky - Wikiped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3561" y="3586998"/>
            <a:ext cx="1521555" cy="2163562"/>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Janos Bolyai, Hungarian mathematician available as Framed Prints, Photos,  Wall Art and Photo Gif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6" descr="Janos Bolyai, Hungarian mathematician available as Framed Prints, Photos,  Wall Art and Photo Gift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8" descr="Janos Bolyai, Hungarian mathematician available as Framed Prints, Photos,  Wall Art and Photo Gift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10" descr="Janos Bolyai, Hungarian mathematician available as Framed Prints, Photos,  Wall Art and Photo Gifts"/>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6"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4122" y="3586998"/>
            <a:ext cx="1556765" cy="2163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5" name="Google Shape;105;g2a1659c83b8_1_157"/>
          <p:cNvSpPr txBox="1">
            <a:spLocks noGrp="1"/>
          </p:cNvSpPr>
          <p:nvPr>
            <p:ph sz="quarter" idx="13"/>
          </p:nvPr>
        </p:nvSpPr>
        <p:spPr>
          <a:xfrm>
            <a:off x="609550" y="4541520"/>
            <a:ext cx="5069256" cy="1574620"/>
          </a:xfrm>
          <a:prstGeom prst="rect">
            <a:avLst/>
          </a:prstGeom>
        </p:spPr>
        <p:txBody>
          <a:bodyPr spcFirstLastPara="1" wrap="square" lIns="91425" tIns="45700" rIns="91425" bIns="45700" anchor="t" anchorCtr="0">
            <a:normAutofit/>
          </a:bodyPr>
          <a:lstStyle/>
          <a:p>
            <a:pPr marL="0" lvl="0" indent="0">
              <a:spcAft>
                <a:spcPts val="1600"/>
              </a:spcAft>
              <a:buNone/>
            </a:pPr>
            <a:r>
              <a:rPr lang="en-GB" sz="3200" dirty="0" smtClean="0"/>
              <a:t>Triangle’s angle sum &lt;180</a:t>
            </a:r>
            <a:endParaRPr lang="en-GB" sz="3200" dirty="0"/>
          </a:p>
          <a:p>
            <a:pPr marL="0" lvl="0" indent="0" algn="l" rtl="0">
              <a:spcBef>
                <a:spcPts val="360"/>
              </a:spcBef>
              <a:spcAft>
                <a:spcPts val="1600"/>
              </a:spcAft>
              <a:buNone/>
            </a:pPr>
            <a:endParaRPr dirty="0"/>
          </a:p>
        </p:txBody>
      </p:sp>
      <p:pic>
        <p:nvPicPr>
          <p:cNvPr id="11" name="hyperbolic spac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52280" y="1513841"/>
            <a:ext cx="5126526" cy="2862898"/>
          </a:xfrm>
          <a:prstGeom prst="rect">
            <a:avLst/>
          </a:prstGeom>
        </p:spPr>
      </p:pic>
      <p:pic>
        <p:nvPicPr>
          <p:cNvPr id="12" name="Transform Spherical dilatation.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356608" y="1513841"/>
            <a:ext cx="5126526" cy="2862898"/>
          </a:xfrm>
          <a:prstGeom prst="rect">
            <a:avLst/>
          </a:prstGeom>
        </p:spPr>
      </p:pic>
      <p:sp>
        <p:nvSpPr>
          <p:cNvPr id="13" name="Google Shape;105;g2a1659c83b8_1_157"/>
          <p:cNvSpPr txBox="1">
            <a:spLocks/>
          </p:cNvSpPr>
          <p:nvPr/>
        </p:nvSpPr>
        <p:spPr>
          <a:xfrm>
            <a:off x="6336288" y="4602480"/>
            <a:ext cx="5069256" cy="157462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360"/>
              </a:spcBef>
              <a:spcAft>
                <a:spcPts val="0"/>
              </a:spcAft>
              <a:buClr>
                <a:schemeClr val="lt2"/>
              </a:buClr>
              <a:buSzPts val="1800"/>
              <a:buFont typeface="Times New Roman"/>
              <a:buChar char="●"/>
              <a:defRPr sz="2400" b="0" i="0" u="none" strike="noStrike" cap="none">
                <a:solidFill>
                  <a:schemeClr val="lt2"/>
                </a:solidFill>
                <a:latin typeface="Times New Roman"/>
                <a:ea typeface="Times New Roman"/>
                <a:cs typeface="Times New Roman"/>
                <a:sym typeface="Times New Roman"/>
              </a:defRPr>
            </a:lvl1pPr>
            <a:lvl2pPr marL="914400" marR="0" lvl="1" indent="-342900" algn="l" rtl="0">
              <a:lnSpc>
                <a:spcPct val="115000"/>
              </a:lnSpc>
              <a:spcBef>
                <a:spcPts val="1600"/>
              </a:spcBef>
              <a:spcAft>
                <a:spcPts val="0"/>
              </a:spcAft>
              <a:buClr>
                <a:schemeClr val="lt2"/>
              </a:buClr>
              <a:buSzPts val="1800"/>
              <a:buFont typeface="Times New Roman"/>
              <a:buChar char="○"/>
              <a:defRPr sz="1900" b="0" i="0" u="none" strike="noStrike" cap="none">
                <a:solidFill>
                  <a:schemeClr val="lt2"/>
                </a:solidFill>
                <a:latin typeface="Times New Roman"/>
                <a:ea typeface="Times New Roman"/>
                <a:cs typeface="Times New Roman"/>
                <a:sym typeface="Times New Roman"/>
              </a:defRPr>
            </a:lvl2pPr>
            <a:lvl3pPr marL="1371600" marR="0" lvl="2"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3pPr>
            <a:lvl4pPr marL="1828800" marR="0" lvl="3"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4pPr>
            <a:lvl5pPr marL="2286000" marR="0" lvl="4"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5pPr>
            <a:lvl6pPr marL="2743200" marR="0" lvl="5"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6pPr>
            <a:lvl7pPr marL="3200400" marR="0" lvl="6"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7pPr>
            <a:lvl8pPr marL="3657600" marR="0" lvl="7"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8pPr>
            <a:lvl9pPr marL="4114800" marR="0" lvl="8" indent="-342900" algn="l" rtl="0">
              <a:lnSpc>
                <a:spcPct val="115000"/>
              </a:lnSpc>
              <a:spcBef>
                <a:spcPts val="1600"/>
              </a:spcBef>
              <a:spcAft>
                <a:spcPts val="1600"/>
              </a:spcAft>
              <a:buClr>
                <a:schemeClr val="lt2"/>
              </a:buClr>
              <a:buSzPts val="1800"/>
              <a:buFont typeface="Arial"/>
              <a:buChar char="■"/>
              <a:defRPr sz="1900" b="0" i="0" u="none" strike="noStrike" cap="none">
                <a:solidFill>
                  <a:schemeClr val="lt2"/>
                </a:solidFill>
                <a:latin typeface="Arial"/>
                <a:ea typeface="Arial"/>
                <a:cs typeface="Arial"/>
                <a:sym typeface="Arial"/>
              </a:defRPr>
            </a:lvl9pPr>
          </a:lstStyle>
          <a:p>
            <a:pPr marL="0" indent="0">
              <a:spcAft>
                <a:spcPts val="1600"/>
              </a:spcAft>
              <a:buFont typeface="Times New Roman"/>
              <a:buNone/>
            </a:pPr>
            <a:r>
              <a:rPr lang="en-GB" sz="3200" dirty="0" smtClean="0"/>
              <a:t>Triangle’s angle sum &gt;180</a:t>
            </a:r>
          </a:p>
          <a:p>
            <a:pPr marL="0" indent="0">
              <a:spcAft>
                <a:spcPts val="1600"/>
              </a:spcAft>
              <a:buFont typeface="Times New Roman"/>
              <a:buNone/>
            </a:pPr>
            <a:endParaRPr lang="en-GB" dirty="0"/>
          </a:p>
        </p:txBody>
      </p:sp>
      <p:sp>
        <p:nvSpPr>
          <p:cNvPr id="14" name="Google Shape;82;g2a1659c83b8_1_138"/>
          <p:cNvSpPr txBox="1">
            <a:spLocks noGrp="1"/>
          </p:cNvSpPr>
          <p:nvPr>
            <p:ph type="title"/>
          </p:nvPr>
        </p:nvSpPr>
        <p:spPr>
          <a:xfrm>
            <a:off x="812800" y="274638"/>
            <a:ext cx="10566400" cy="11430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GB" dirty="0" err="1" smtClean="0">
                <a:latin typeface="+mj-lt"/>
              </a:rPr>
              <a:t>Non-euclidean</a:t>
            </a:r>
            <a:r>
              <a:rPr lang="en-GB" dirty="0" smtClean="0">
                <a:latin typeface="+mj-lt"/>
              </a:rPr>
              <a:t> geometries</a:t>
            </a:r>
            <a:endParaRPr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1"/>
                                        </p:tgtEl>
                                      </p:cBhvr>
                                    </p:cmd>
                                  </p:childTnLst>
                                </p:cTn>
                              </p:par>
                            </p:childTnLst>
                          </p:cTn>
                        </p:par>
                      </p:childTnLst>
                    </p:cTn>
                  </p:par>
                </p:childTnLst>
              </p:cTn>
              <p:nextCondLst>
                <p:cond evt="onClick" delay="0">
                  <p:tgtEl>
                    <p:spTgt spid="11"/>
                  </p:tgtEl>
                </p:cond>
              </p:nextCondLst>
            </p:seq>
            <p:video>
              <p:cMediaNode vol="80000">
                <p:cTn id="16" fill="hold" display="0">
                  <p:stCondLst>
                    <p:cond delay="indefinite"/>
                  </p:stCondLst>
                </p:cTn>
                <p:tgtEl>
                  <p:spTgt spid="11"/>
                </p:tgtEl>
              </p:cMediaNode>
            </p:video>
            <p:seq concurrent="1" nextAc="seek">
              <p:cTn id="17" restart="whenNotActive" fill="hold" evtFilter="cancelBubble" nodeType="interactiveSeq">
                <p:stCondLst>
                  <p:cond evt="onClick" delay="0">
                    <p:tgtEl>
                      <p:spTgt spid="1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2"/>
                                        </p:tgtEl>
                                      </p:cBhvr>
                                    </p:cmd>
                                  </p:childTnLst>
                                </p:cTn>
                              </p:par>
                            </p:childTnLst>
                          </p:cTn>
                        </p:par>
                      </p:childTnLst>
                    </p:cTn>
                  </p:par>
                </p:childTnLst>
              </p:cTn>
              <p:nextCondLst>
                <p:cond evt="onClick" delay="0">
                  <p:tgtEl>
                    <p:spTgt spid="12"/>
                  </p:tgtEl>
                </p:cond>
              </p:nextCondLst>
            </p:seq>
            <p:video>
              <p:cMediaNode vol="80000">
                <p:cTn id="22" fill="hold" display="0">
                  <p:stCondLst>
                    <p:cond delay="indefinite"/>
                  </p:stCondLst>
                </p:cTn>
                <p:tgtEl>
                  <p:spTgt spid="1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2a1659c83b8_1_157"/>
          <p:cNvSpPr txBox="1">
            <a:spLocks noGrp="1"/>
          </p:cNvSpPr>
          <p:nvPr>
            <p:ph type="title"/>
          </p:nvPr>
        </p:nvSpPr>
        <p:spPr>
          <a:xfrm>
            <a:off x="101600" y="112078"/>
            <a:ext cx="5983454" cy="1991042"/>
          </a:xfrm>
          <a:prstGeom prst="rect">
            <a:avLst/>
          </a:prstGeom>
        </p:spPr>
        <p:txBody>
          <a:bodyPr spcFirstLastPara="1" wrap="square" lIns="91425" tIns="45700" rIns="91425" bIns="45700" anchor="b" anchorCtr="0">
            <a:normAutofit/>
          </a:bodyPr>
          <a:lstStyle/>
          <a:p>
            <a:pPr marL="457200" lvl="0" indent="0" algn="l" rtl="0">
              <a:spcBef>
                <a:spcPts val="0"/>
              </a:spcBef>
              <a:spcAft>
                <a:spcPts val="0"/>
              </a:spcAft>
              <a:buNone/>
            </a:pPr>
            <a:r>
              <a:rPr lang="en-GB" dirty="0">
                <a:latin typeface="+mj-lt"/>
              </a:rPr>
              <a:t>2. First </a:t>
            </a:r>
            <a:r>
              <a:rPr lang="en-GB" dirty="0" smtClean="0">
                <a:latin typeface="+mj-lt"/>
              </a:rPr>
              <a:t>Strategy: Mobility of rigid bodies</a:t>
            </a:r>
            <a:endParaRPr dirty="0">
              <a:latin typeface="+mj-lt"/>
            </a:endParaRPr>
          </a:p>
        </p:txBody>
      </p:sp>
      <p:pic>
        <p:nvPicPr>
          <p:cNvPr id="4" name="Google Shape;134;p7"/>
          <p:cNvPicPr preferRelativeResize="0"/>
          <p:nvPr/>
        </p:nvPicPr>
        <p:blipFill rotWithShape="1">
          <a:blip r:embed="rId5">
            <a:alphaModFix/>
          </a:blip>
          <a:srcRect t="16555" r="-2" b="12302"/>
          <a:stretch/>
        </p:blipFill>
        <p:spPr>
          <a:xfrm>
            <a:off x="769165" y="2846320"/>
            <a:ext cx="3211821" cy="3218180"/>
          </a:xfrm>
          <a:prstGeom prst="rect">
            <a:avLst/>
          </a:prstGeom>
          <a:noFill/>
          <a:ln>
            <a:noFill/>
          </a:ln>
        </p:spPr>
      </p:pic>
      <p:pic>
        <p:nvPicPr>
          <p:cNvPr id="5" name="Google Shape;140;p7"/>
          <p:cNvPicPr preferRelativeResize="0"/>
          <p:nvPr/>
        </p:nvPicPr>
        <p:blipFill rotWithShape="1">
          <a:blip r:embed="rId6">
            <a:alphaModFix/>
          </a:blip>
          <a:srcRect t="917" r="1" b="24168"/>
          <a:stretch/>
        </p:blipFill>
        <p:spPr>
          <a:xfrm>
            <a:off x="4152087" y="2858895"/>
            <a:ext cx="3296974" cy="3218180"/>
          </a:xfrm>
          <a:prstGeom prst="rect">
            <a:avLst/>
          </a:prstGeom>
          <a:noFill/>
          <a:ln>
            <a:noFill/>
          </a:ln>
        </p:spPr>
      </p:pic>
      <p:pic>
        <p:nvPicPr>
          <p:cNvPr id="6" name="Google Shape;147;p7" descr="A person with a beard&#10;&#10;Description automatically generated"/>
          <p:cNvPicPr preferRelativeResize="0"/>
          <p:nvPr/>
        </p:nvPicPr>
        <p:blipFill rotWithShape="1">
          <a:blip r:embed="rId7">
            <a:alphaModFix/>
          </a:blip>
          <a:srcRect t="3403" r="-1" b="-1"/>
          <a:stretch/>
        </p:blipFill>
        <p:spPr>
          <a:xfrm>
            <a:off x="7739010" y="2869055"/>
            <a:ext cx="3139985" cy="3218180"/>
          </a:xfrm>
          <a:prstGeom prst="rect">
            <a:avLst/>
          </a:prstGeom>
          <a:noFill/>
          <a:ln>
            <a:noFill/>
          </a:ln>
        </p:spPr>
      </p:pic>
      <p:pic>
        <p:nvPicPr>
          <p:cNvPr id="8" name="Euclidean_triangle_moti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6512561" y="190810"/>
            <a:ext cx="4183554" cy="2522079"/>
          </a:xfrm>
          <a:prstGeom prst="rect">
            <a:avLst/>
          </a:prstGeom>
        </p:spPr>
      </p:pic>
    </p:spTree>
    <p:extLst>
      <p:ext uri="{BB962C8B-B14F-4D97-AF65-F5344CB8AC3E}">
        <p14:creationId xmlns:p14="http://schemas.microsoft.com/office/powerpoint/2010/main" val="369255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2a1659c83b8_1_157"/>
          <p:cNvSpPr txBox="1">
            <a:spLocks noGrp="1"/>
          </p:cNvSpPr>
          <p:nvPr>
            <p:ph type="title"/>
          </p:nvPr>
        </p:nvSpPr>
        <p:spPr>
          <a:prstGeom prst="rect">
            <a:avLst/>
          </a:prstGeom>
        </p:spPr>
        <p:txBody>
          <a:bodyPr spcFirstLastPara="1" wrap="square" lIns="91425" tIns="45700" rIns="91425" bIns="45700" anchor="b" anchorCtr="0">
            <a:normAutofit/>
          </a:bodyPr>
          <a:lstStyle/>
          <a:p>
            <a:pPr marL="457200" lvl="0" indent="0" algn="l" rtl="0">
              <a:spcBef>
                <a:spcPts val="0"/>
              </a:spcBef>
              <a:spcAft>
                <a:spcPts val="0"/>
              </a:spcAft>
              <a:buNone/>
            </a:pPr>
            <a:r>
              <a:rPr lang="en-GB" dirty="0" smtClean="0">
                <a:latin typeface="+mj-lt"/>
              </a:rPr>
              <a:t>2.1 </a:t>
            </a:r>
            <a:r>
              <a:rPr lang="en-GB" dirty="0" smtClean="0">
                <a:latin typeface="+mj-lt"/>
              </a:rPr>
              <a:t>Mobility </a:t>
            </a:r>
            <a:r>
              <a:rPr lang="en-GB" dirty="0" smtClean="0">
                <a:latin typeface="+mj-lt"/>
              </a:rPr>
              <a:t>- </a:t>
            </a:r>
            <a:r>
              <a:rPr lang="en-GB" dirty="0" smtClean="0">
                <a:latin typeface="+mj-lt"/>
              </a:rPr>
              <a:t>Riemann</a:t>
            </a:r>
            <a:endParaRPr dirty="0">
              <a:latin typeface="+mj-lt"/>
            </a:endParaRPr>
          </a:p>
        </p:txBody>
      </p:sp>
      <p:sp>
        <p:nvSpPr>
          <p:cNvPr id="105" name="Google Shape;105;g2a1659c83b8_1_157"/>
          <p:cNvSpPr txBox="1">
            <a:spLocks noGrp="1"/>
          </p:cNvSpPr>
          <p:nvPr>
            <p:ph sz="quarter" idx="13"/>
          </p:nvPr>
        </p:nvSpPr>
        <p:spPr>
          <a:prstGeom prst="rect">
            <a:avLst/>
          </a:prstGeom>
        </p:spPr>
        <p:txBody>
          <a:bodyPr spcFirstLastPara="1" wrap="square" lIns="91425" tIns="45700" rIns="91425" bIns="45700" anchor="t" anchorCtr="0">
            <a:normAutofit/>
          </a:bodyPr>
          <a:lstStyle/>
          <a:p>
            <a:pPr marL="342900">
              <a:spcAft>
                <a:spcPts val="1600"/>
              </a:spcAft>
            </a:pPr>
            <a:r>
              <a:rPr lang="en-GB" dirty="0" smtClean="0"/>
              <a:t>Landmark paper “On the hypotheses which lie at the basis of geometry” (1854)</a:t>
            </a:r>
          </a:p>
          <a:p>
            <a:pPr marL="800100" lvl="1">
              <a:spcAft>
                <a:spcPts val="1600"/>
              </a:spcAft>
            </a:pPr>
            <a:r>
              <a:rPr lang="en-GB" dirty="0" smtClean="0">
                <a:solidFill>
                  <a:srgbClr val="00B050"/>
                </a:solidFill>
              </a:rPr>
              <a:t>“Measuring </a:t>
            </a:r>
            <a:r>
              <a:rPr lang="en-GB" dirty="0">
                <a:solidFill>
                  <a:srgbClr val="00B050"/>
                </a:solidFill>
              </a:rPr>
              <a:t>involves the superposition of the </a:t>
            </a:r>
            <a:r>
              <a:rPr lang="en-GB" dirty="0" smtClean="0">
                <a:solidFill>
                  <a:srgbClr val="00B050"/>
                </a:solidFill>
              </a:rPr>
              <a:t>quantities </a:t>
            </a:r>
            <a:r>
              <a:rPr lang="en-GB" dirty="0">
                <a:solidFill>
                  <a:srgbClr val="00B050"/>
                </a:solidFill>
              </a:rPr>
              <a:t>to be </a:t>
            </a:r>
            <a:r>
              <a:rPr lang="en-GB" dirty="0" smtClean="0">
                <a:solidFill>
                  <a:srgbClr val="00B050"/>
                </a:solidFill>
              </a:rPr>
              <a:t>compared”</a:t>
            </a:r>
          </a:p>
          <a:p>
            <a:pPr marL="342900">
              <a:spcAft>
                <a:spcPts val="1600"/>
              </a:spcAft>
            </a:pPr>
            <a:r>
              <a:rPr lang="en-GB" dirty="0" smtClean="0"/>
              <a:t>Two hypotheses proposed:</a:t>
            </a:r>
          </a:p>
          <a:p>
            <a:pPr marL="857250" lvl="1" indent="-342900">
              <a:spcAft>
                <a:spcPts val="1600"/>
              </a:spcAft>
              <a:buFont typeface="+mj-lt"/>
              <a:buAutoNum type="arabicPeriod"/>
            </a:pPr>
            <a:r>
              <a:rPr lang="en-GB" dirty="0" smtClean="0">
                <a:solidFill>
                  <a:srgbClr val="00B050"/>
                </a:solidFill>
              </a:rPr>
              <a:t>“the </a:t>
            </a:r>
            <a:r>
              <a:rPr lang="en-GB" dirty="0">
                <a:solidFill>
                  <a:srgbClr val="00B050"/>
                </a:solidFill>
              </a:rPr>
              <a:t>length of lines is independent of their </a:t>
            </a:r>
            <a:r>
              <a:rPr lang="en-GB" dirty="0" smtClean="0">
                <a:solidFill>
                  <a:srgbClr val="00B050"/>
                </a:solidFill>
              </a:rPr>
              <a:t>configuration” </a:t>
            </a:r>
            <a:r>
              <a:rPr lang="en-GB" dirty="0" smtClean="0">
                <a:sym typeface="Wingdings" panose="05000000000000000000" pitchFamily="2" charset="2"/>
              </a:rPr>
              <a:t> General Riemannian geometries</a:t>
            </a:r>
            <a:endParaRPr lang="en-GB" dirty="0" smtClean="0"/>
          </a:p>
          <a:p>
            <a:pPr marL="857250" lvl="1" indent="-342900">
              <a:spcAft>
                <a:spcPts val="1600"/>
              </a:spcAft>
              <a:buFont typeface="+mj-lt"/>
              <a:buAutoNum type="arabicPeriod"/>
            </a:pPr>
            <a:r>
              <a:rPr lang="en-GB" dirty="0" smtClean="0"/>
              <a:t>But if bodies are independent of their configuration, Riemann writes: </a:t>
            </a:r>
            <a:r>
              <a:rPr lang="en-GB" dirty="0" smtClean="0">
                <a:solidFill>
                  <a:srgbClr val="00B050"/>
                </a:solidFill>
              </a:rPr>
              <a:t>“it </a:t>
            </a:r>
            <a:r>
              <a:rPr lang="en-GB" dirty="0">
                <a:solidFill>
                  <a:srgbClr val="00B050"/>
                </a:solidFill>
              </a:rPr>
              <a:t>follows that the curvature is everywhere constant, and the angle sum in all triangles is determined if it is known in </a:t>
            </a:r>
            <a:r>
              <a:rPr lang="en-GB" dirty="0" smtClean="0">
                <a:solidFill>
                  <a:srgbClr val="00B050"/>
                </a:solidFill>
              </a:rPr>
              <a:t>one”</a:t>
            </a:r>
            <a:endParaRPr dirty="0">
              <a:solidFill>
                <a:srgbClr val="00B0F0"/>
              </a:solidFill>
            </a:endParaRPr>
          </a:p>
        </p:txBody>
      </p:sp>
      <p:pic>
        <p:nvPicPr>
          <p:cNvPr id="4" name="Google Shape;134;p7"/>
          <p:cNvPicPr preferRelativeResize="0"/>
          <p:nvPr/>
        </p:nvPicPr>
        <p:blipFill rotWithShape="1">
          <a:blip r:embed="rId3">
            <a:alphaModFix/>
          </a:blip>
          <a:srcRect t="16555" r="-2" b="12302"/>
          <a:stretch/>
        </p:blipFill>
        <p:spPr>
          <a:xfrm>
            <a:off x="10383520" y="264160"/>
            <a:ext cx="1361440" cy="1432560"/>
          </a:xfrm>
          <a:prstGeom prst="rect">
            <a:avLst/>
          </a:prstGeom>
          <a:noFill/>
          <a:ln>
            <a:noFill/>
          </a:ln>
        </p:spPr>
      </p:pic>
    </p:spTree>
    <p:extLst>
      <p:ext uri="{BB962C8B-B14F-4D97-AF65-F5344CB8AC3E}">
        <p14:creationId xmlns:p14="http://schemas.microsoft.com/office/powerpoint/2010/main" val="3776994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2a1659c83b8_1_157"/>
          <p:cNvSpPr txBox="1">
            <a:spLocks noGrp="1"/>
          </p:cNvSpPr>
          <p:nvPr>
            <p:ph type="title"/>
          </p:nvPr>
        </p:nvSpPr>
        <p:spPr>
          <a:prstGeom prst="rect">
            <a:avLst/>
          </a:prstGeom>
        </p:spPr>
        <p:txBody>
          <a:bodyPr spcFirstLastPara="1" wrap="square" lIns="91425" tIns="45700" rIns="91425" bIns="45700" anchor="b" anchorCtr="0">
            <a:normAutofit/>
          </a:bodyPr>
          <a:lstStyle/>
          <a:p>
            <a:pPr marL="457200" lvl="0" indent="0" algn="l" rtl="0">
              <a:spcBef>
                <a:spcPts val="0"/>
              </a:spcBef>
              <a:spcAft>
                <a:spcPts val="0"/>
              </a:spcAft>
              <a:buNone/>
            </a:pPr>
            <a:r>
              <a:rPr lang="en-GB" dirty="0" smtClean="0">
                <a:latin typeface="+mj-lt"/>
              </a:rPr>
              <a:t>2.2 </a:t>
            </a:r>
            <a:r>
              <a:rPr lang="en-GB" dirty="0" smtClean="0">
                <a:latin typeface="+mj-lt"/>
              </a:rPr>
              <a:t>Mobility </a:t>
            </a:r>
            <a:r>
              <a:rPr lang="en-GB" dirty="0" smtClean="0">
                <a:latin typeface="+mj-lt"/>
              </a:rPr>
              <a:t>- </a:t>
            </a:r>
            <a:r>
              <a:rPr lang="en-GB" dirty="0" smtClean="0">
                <a:latin typeface="+mj-lt"/>
              </a:rPr>
              <a:t>Helmholtz</a:t>
            </a:r>
            <a:endParaRPr dirty="0">
              <a:latin typeface="+mj-lt"/>
            </a:endParaRPr>
          </a:p>
        </p:txBody>
      </p:sp>
      <p:sp>
        <p:nvSpPr>
          <p:cNvPr id="105" name="Google Shape;105;g2a1659c83b8_1_157"/>
          <p:cNvSpPr txBox="1">
            <a:spLocks noGrp="1"/>
          </p:cNvSpPr>
          <p:nvPr>
            <p:ph sz="quarter" idx="13"/>
          </p:nvPr>
        </p:nvSpPr>
        <p:spPr>
          <a:prstGeom prst="rect">
            <a:avLst/>
          </a:prstGeom>
        </p:spPr>
        <p:txBody>
          <a:bodyPr spcFirstLastPara="1" wrap="square" lIns="91425" tIns="45700" rIns="91425" bIns="45700" anchor="t" anchorCtr="0">
            <a:normAutofit/>
          </a:bodyPr>
          <a:lstStyle/>
          <a:p>
            <a:pPr marL="342900">
              <a:spcAft>
                <a:spcPts val="1600"/>
              </a:spcAft>
            </a:pPr>
            <a:r>
              <a:rPr lang="en-GB" dirty="0" smtClean="0"/>
              <a:t>Helmholtz (1866 &amp; 1870) further develops this notion of the mobility of rigid bodies.</a:t>
            </a:r>
          </a:p>
          <a:p>
            <a:pPr marL="800100" lvl="1">
              <a:spcAft>
                <a:spcPts val="1600"/>
              </a:spcAft>
            </a:pPr>
            <a:r>
              <a:rPr lang="en-GB" dirty="0" smtClean="0">
                <a:solidFill>
                  <a:srgbClr val="00B050"/>
                </a:solidFill>
              </a:rPr>
              <a:t>“all </a:t>
            </a:r>
            <a:r>
              <a:rPr lang="en-GB" dirty="0">
                <a:solidFill>
                  <a:srgbClr val="00B050"/>
                </a:solidFill>
              </a:rPr>
              <a:t>proof by Euclid’s method consists in establishing </a:t>
            </a:r>
            <a:r>
              <a:rPr lang="en-GB" dirty="0" smtClean="0">
                <a:solidFill>
                  <a:srgbClr val="00B050"/>
                </a:solidFill>
              </a:rPr>
              <a:t>congruence”</a:t>
            </a:r>
          </a:p>
          <a:p>
            <a:pPr marL="342900">
              <a:spcAft>
                <a:spcPts val="1600"/>
              </a:spcAft>
            </a:pPr>
            <a:r>
              <a:rPr lang="en-GB" dirty="0" smtClean="0"/>
              <a:t>However, Helmholtz also recognises that ideal rigid figures are never given in experience.</a:t>
            </a:r>
          </a:p>
          <a:p>
            <a:pPr marL="342900">
              <a:spcAft>
                <a:spcPts val="1600"/>
              </a:spcAft>
            </a:pPr>
            <a:r>
              <a:rPr lang="en-GB" dirty="0" smtClean="0"/>
              <a:t>Ends second essay with a somewhat Neo-Kantian view.</a:t>
            </a:r>
          </a:p>
        </p:txBody>
      </p:sp>
      <p:pic>
        <p:nvPicPr>
          <p:cNvPr id="5" name="Google Shape;140;p7"/>
          <p:cNvPicPr preferRelativeResize="0"/>
          <p:nvPr/>
        </p:nvPicPr>
        <p:blipFill rotWithShape="1">
          <a:blip r:embed="rId3">
            <a:alphaModFix/>
          </a:blip>
          <a:srcRect t="917" r="1" b="24168"/>
          <a:stretch/>
        </p:blipFill>
        <p:spPr>
          <a:xfrm>
            <a:off x="10329367" y="268095"/>
            <a:ext cx="1334313" cy="1235585"/>
          </a:xfrm>
          <a:prstGeom prst="rect">
            <a:avLst/>
          </a:prstGeom>
          <a:noFill/>
          <a:ln>
            <a:noFill/>
          </a:ln>
        </p:spPr>
      </p:pic>
    </p:spTree>
    <p:extLst>
      <p:ext uri="{BB962C8B-B14F-4D97-AF65-F5344CB8AC3E}">
        <p14:creationId xmlns:p14="http://schemas.microsoft.com/office/powerpoint/2010/main" val="157351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2a1659c83b8_1_157"/>
          <p:cNvSpPr txBox="1">
            <a:spLocks noGrp="1"/>
          </p:cNvSpPr>
          <p:nvPr>
            <p:ph type="title"/>
          </p:nvPr>
        </p:nvSpPr>
        <p:spPr>
          <a:prstGeom prst="rect">
            <a:avLst/>
          </a:prstGeom>
        </p:spPr>
        <p:txBody>
          <a:bodyPr spcFirstLastPara="1" wrap="square" lIns="91425" tIns="45700" rIns="91425" bIns="45700" anchor="b" anchorCtr="0">
            <a:normAutofit/>
          </a:bodyPr>
          <a:lstStyle/>
          <a:p>
            <a:pPr marL="457200" lvl="0" indent="0" algn="l" rtl="0">
              <a:spcBef>
                <a:spcPts val="0"/>
              </a:spcBef>
              <a:spcAft>
                <a:spcPts val="0"/>
              </a:spcAft>
              <a:buNone/>
            </a:pPr>
            <a:r>
              <a:rPr lang="en-GB" dirty="0" smtClean="0">
                <a:latin typeface="+mj-lt"/>
              </a:rPr>
              <a:t>2.3 </a:t>
            </a:r>
            <a:r>
              <a:rPr lang="en-GB" dirty="0" smtClean="0">
                <a:latin typeface="+mj-lt"/>
              </a:rPr>
              <a:t>Mobility </a:t>
            </a:r>
            <a:r>
              <a:rPr lang="en-GB" dirty="0"/>
              <a:t>-</a:t>
            </a:r>
            <a:r>
              <a:rPr lang="en-GB" dirty="0" smtClean="0">
                <a:latin typeface="+mj-lt"/>
              </a:rPr>
              <a:t> </a:t>
            </a:r>
            <a:r>
              <a:rPr lang="en-GB" dirty="0" smtClean="0">
                <a:latin typeface="+mj-lt"/>
              </a:rPr>
              <a:t>Poincare</a:t>
            </a:r>
            <a:endParaRPr dirty="0">
              <a:latin typeface="+mj-lt"/>
            </a:endParaRPr>
          </a:p>
        </p:txBody>
      </p:sp>
      <p:sp>
        <p:nvSpPr>
          <p:cNvPr id="105" name="Google Shape;105;g2a1659c83b8_1_157"/>
          <p:cNvSpPr txBox="1">
            <a:spLocks noGrp="1"/>
          </p:cNvSpPr>
          <p:nvPr>
            <p:ph sz="quarter" idx="13"/>
          </p:nvPr>
        </p:nvSpPr>
        <p:spPr>
          <a:prstGeom prst="rect">
            <a:avLst/>
          </a:prstGeom>
        </p:spPr>
        <p:txBody>
          <a:bodyPr spcFirstLastPara="1" wrap="square" lIns="91425" tIns="45700" rIns="91425" bIns="45700" anchor="t" anchorCtr="0">
            <a:normAutofit/>
          </a:bodyPr>
          <a:lstStyle/>
          <a:p>
            <a:pPr marL="342900">
              <a:spcAft>
                <a:spcPts val="1600"/>
              </a:spcAft>
            </a:pPr>
            <a:r>
              <a:rPr lang="en-GB" dirty="0" smtClean="0"/>
              <a:t>Concerning Riemann’s geometries of changing curvature, he writes:</a:t>
            </a:r>
          </a:p>
          <a:p>
            <a:pPr marL="800100" lvl="1">
              <a:spcAft>
                <a:spcPts val="1600"/>
              </a:spcAft>
            </a:pPr>
            <a:r>
              <a:rPr lang="en-GB" dirty="0" smtClean="0">
                <a:solidFill>
                  <a:srgbClr val="00B050"/>
                </a:solidFill>
              </a:rPr>
              <a:t>“most </a:t>
            </a:r>
            <a:r>
              <a:rPr lang="en-GB" dirty="0">
                <a:solidFill>
                  <a:srgbClr val="00B050"/>
                </a:solidFill>
              </a:rPr>
              <a:t>of these definitions are incompatible with the motion of a rigid figure, [...] These geometries of Riemann, in many ways so interesting, could never therefore be other than purely analytic and would not lend themselves to demonstrations analogous to those of </a:t>
            </a:r>
            <a:r>
              <a:rPr lang="en-GB" dirty="0" smtClean="0">
                <a:solidFill>
                  <a:srgbClr val="00B050"/>
                </a:solidFill>
              </a:rPr>
              <a:t>Euclid.”</a:t>
            </a:r>
          </a:p>
          <a:p>
            <a:pPr marL="342900">
              <a:spcAft>
                <a:spcPts val="1600"/>
              </a:spcAft>
            </a:pPr>
            <a:r>
              <a:rPr lang="en-GB" dirty="0" smtClean="0"/>
              <a:t>For Poincare therefore, geometries of changing curvature would undermine the very aim of mathematics, which is inductive generalisation.</a:t>
            </a:r>
            <a:endParaRPr dirty="0"/>
          </a:p>
        </p:txBody>
      </p:sp>
      <p:pic>
        <p:nvPicPr>
          <p:cNvPr id="6" name="Google Shape;147;p7" descr="A person with a beard&#10;&#10;Description automatically generated"/>
          <p:cNvPicPr preferRelativeResize="0"/>
          <p:nvPr/>
        </p:nvPicPr>
        <p:blipFill rotWithShape="1">
          <a:blip r:embed="rId3">
            <a:alphaModFix/>
          </a:blip>
          <a:srcRect t="3403" r="-1" b="-1"/>
          <a:stretch/>
        </p:blipFill>
        <p:spPr>
          <a:xfrm>
            <a:off x="10454640" y="247775"/>
            <a:ext cx="1216034" cy="1194945"/>
          </a:xfrm>
          <a:prstGeom prst="rect">
            <a:avLst/>
          </a:prstGeom>
          <a:noFill/>
          <a:ln>
            <a:noFill/>
          </a:ln>
        </p:spPr>
      </p:pic>
    </p:spTree>
    <p:extLst>
      <p:ext uri="{BB962C8B-B14F-4D97-AF65-F5344CB8AC3E}">
        <p14:creationId xmlns:p14="http://schemas.microsoft.com/office/powerpoint/2010/main" val="44464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9"/>
          <p:cNvSpPr/>
          <p:nvPr/>
        </p:nvSpPr>
        <p:spPr>
          <a:xfrm>
            <a:off x="0" y="651752"/>
            <a:ext cx="12192000" cy="73655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207" name="Google Shape;207;p9"/>
          <p:cNvSpPr txBox="1">
            <a:spLocks noGrp="1"/>
          </p:cNvSpPr>
          <p:nvPr>
            <p:ph type="title"/>
          </p:nvPr>
        </p:nvSpPr>
        <p:spPr>
          <a:xfrm>
            <a:off x="556532" y="643467"/>
            <a:ext cx="11210925" cy="74483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00"/>
              <a:buFont typeface="Century Gothic"/>
              <a:buNone/>
            </a:pPr>
            <a:r>
              <a:rPr lang="en-GB" sz="3200" dirty="0">
                <a:solidFill>
                  <a:schemeClr val="dk1"/>
                </a:solidFill>
                <a:latin typeface="+mj-lt"/>
              </a:rPr>
              <a:t>Conclusion of first strategy:</a:t>
            </a:r>
            <a:endParaRPr sz="3200" dirty="0">
              <a:solidFill>
                <a:schemeClr val="dk1"/>
              </a:solidFill>
              <a:latin typeface="+mj-lt"/>
              <a:ea typeface="Century Gothic"/>
              <a:cs typeface="Century Gothic"/>
              <a:sym typeface="Century Gothic"/>
            </a:endParaRPr>
          </a:p>
        </p:txBody>
      </p:sp>
      <p:sp>
        <p:nvSpPr>
          <p:cNvPr id="2" name="Text Placeholder 1"/>
          <p:cNvSpPr>
            <a:spLocks noGrp="1"/>
          </p:cNvSpPr>
          <p:nvPr>
            <p:ph sz="quarter" idx="13"/>
          </p:nvPr>
        </p:nvSpPr>
        <p:spPr>
          <a:xfrm>
            <a:off x="609600" y="3728720"/>
            <a:ext cx="10972800" cy="2397581"/>
          </a:xfrm>
        </p:spPr>
        <p:txBody>
          <a:bodyPr>
            <a:normAutofit/>
          </a:bodyPr>
          <a:lstStyle/>
          <a:p>
            <a:r>
              <a:rPr lang="en-GB" dirty="0" smtClean="0"/>
              <a:t>The mobility of rigid figures implies that geometry is of constant curvature:</a:t>
            </a:r>
          </a:p>
          <a:p>
            <a:pPr lvl="1"/>
            <a:r>
              <a:rPr lang="en-GB" dirty="0" smtClean="0"/>
              <a:t>Hyperbolic</a:t>
            </a:r>
          </a:p>
          <a:p>
            <a:pPr lvl="1"/>
            <a:r>
              <a:rPr lang="en-GB" dirty="0" smtClean="0"/>
              <a:t>Euclidean</a:t>
            </a:r>
          </a:p>
          <a:p>
            <a:pPr lvl="1"/>
            <a:r>
              <a:rPr lang="en-GB" dirty="0" smtClean="0"/>
              <a:t>Spherical</a:t>
            </a:r>
            <a:endParaRPr lang="en-GB"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6" y="1473200"/>
            <a:ext cx="3802374" cy="2137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7830" y="1486400"/>
            <a:ext cx="3798570" cy="2124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3725" y="1486400"/>
            <a:ext cx="3774716" cy="2124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latin typeface="+mj-lt"/>
              </a:rPr>
              <a:t>3. Second Strategy: The Relativity of magnitudes</a:t>
            </a:r>
            <a:endParaRPr lang="en-GB" dirty="0">
              <a:latin typeface="+mj-lt"/>
            </a:endParaRPr>
          </a:p>
        </p:txBody>
      </p:sp>
      <p:pic>
        <p:nvPicPr>
          <p:cNvPr id="1026" name="Picture 2" descr="John Wallis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416" y="2021840"/>
            <a:ext cx="3037490" cy="36703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3202" y="2021840"/>
            <a:ext cx="2666909" cy="367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descr="Pierre-Simon Laplace - Wikiped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6483" y="4053840"/>
            <a:ext cx="1398016" cy="16383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Lazare Carnot - Wikiped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6483" y="2042160"/>
            <a:ext cx="1397735" cy="1881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3002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1"/>
          <p:cNvSpPr txBox="1">
            <a:spLocks noGrp="1"/>
          </p:cNvSpPr>
          <p:nvPr>
            <p:ph type="title"/>
          </p:nvPr>
        </p:nvSpPr>
        <p:spPr>
          <a:xfrm>
            <a:off x="609600" y="274638"/>
            <a:ext cx="10972800" cy="944562"/>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EFEFE"/>
              </a:buClr>
              <a:buSzPts val="3600"/>
              <a:buFont typeface="Century Gothic"/>
              <a:buNone/>
            </a:pPr>
            <a:r>
              <a:rPr lang="en-GB" dirty="0">
                <a:latin typeface="+mj-lt"/>
              </a:rPr>
              <a:t>Other criteria?</a:t>
            </a:r>
            <a:endParaRPr dirty="0">
              <a:latin typeface="+mj-lt"/>
            </a:endParaRPr>
          </a:p>
        </p:txBody>
      </p:sp>
      <p:sp>
        <p:nvSpPr>
          <p:cNvPr id="227" name="Google Shape;227;p11"/>
          <p:cNvSpPr txBox="1">
            <a:spLocks noGrp="1"/>
          </p:cNvSpPr>
          <p:nvPr>
            <p:ph sz="quarter" idx="13"/>
          </p:nvPr>
        </p:nvSpPr>
        <p:spPr>
          <a:xfrm>
            <a:off x="609600" y="1219201"/>
            <a:ext cx="5781040" cy="4906964"/>
          </a:xfrm>
          <a:prstGeom prst="rect">
            <a:avLst/>
          </a:prstGeom>
          <a:noFill/>
          <a:ln>
            <a:noFill/>
          </a:ln>
        </p:spPr>
        <p:txBody>
          <a:bodyPr spcFirstLastPara="1" wrap="square" lIns="91425" tIns="45700" rIns="91425" bIns="45700" anchor="t" anchorCtr="0">
            <a:normAutofit/>
          </a:bodyPr>
          <a:lstStyle/>
          <a:p>
            <a:pPr>
              <a:spcBef>
                <a:spcPts val="480"/>
              </a:spcBef>
              <a:spcAft>
                <a:spcPts val="0"/>
              </a:spcAft>
              <a:buSzPts val="2400"/>
            </a:pPr>
            <a:r>
              <a:rPr lang="en-GB" dirty="0" smtClean="0"/>
              <a:t>Unlike all other geometries:</a:t>
            </a:r>
          </a:p>
          <a:p>
            <a:pPr marL="765810" lvl="1" indent="-342900">
              <a:spcBef>
                <a:spcPts val="400"/>
              </a:spcBef>
              <a:spcAft>
                <a:spcPts val="0"/>
              </a:spcAft>
              <a:buSzPts val="2000"/>
            </a:pPr>
            <a:r>
              <a:rPr lang="en-GB" dirty="0" smtClean="0"/>
              <a:t>Euclidean geometry is similar to itself at different scales.</a:t>
            </a:r>
          </a:p>
          <a:p>
            <a:pPr marL="765810" lvl="1" indent="-342900">
              <a:spcBef>
                <a:spcPts val="400"/>
              </a:spcBef>
              <a:spcAft>
                <a:spcPts val="0"/>
              </a:spcAft>
              <a:buSzPts val="2000"/>
            </a:pPr>
            <a:endParaRPr lang="en-GB" dirty="0" smtClean="0"/>
          </a:p>
          <a:p>
            <a:pPr marL="251460">
              <a:spcBef>
                <a:spcPts val="400"/>
              </a:spcBef>
              <a:buSzPts val="2000"/>
            </a:pPr>
            <a:r>
              <a:rPr lang="en-GB" dirty="0" smtClean="0"/>
              <a:t>In terms of figures:</a:t>
            </a:r>
            <a:endParaRPr dirty="0"/>
          </a:p>
          <a:p>
            <a:pPr marL="765810" lvl="1" indent="-342900">
              <a:spcBef>
                <a:spcPts val="400"/>
              </a:spcBef>
              <a:spcAft>
                <a:spcPts val="1600"/>
              </a:spcAft>
              <a:buSzPts val="2000"/>
            </a:pPr>
            <a:r>
              <a:rPr lang="en-GB" dirty="0" smtClean="0"/>
              <a:t>Euclidean geometry </a:t>
            </a:r>
            <a:r>
              <a:rPr lang="en-GB" dirty="0"/>
              <a:t>allows for the possibility of </a:t>
            </a:r>
            <a:r>
              <a:rPr lang="en-GB" dirty="0" smtClean="0"/>
              <a:t> similar figures.</a:t>
            </a:r>
            <a:endParaRPr dirty="0"/>
          </a:p>
        </p:txBody>
      </p:sp>
      <p:pic>
        <p:nvPicPr>
          <p:cNvPr id="13" name="Euclidean dilati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557311" y="203201"/>
            <a:ext cx="5217493" cy="2913698"/>
          </a:xfrm>
          <a:prstGeom prst="rect">
            <a:avLst/>
          </a:prstGeom>
        </p:spPr>
      </p:pic>
      <p:pic>
        <p:nvPicPr>
          <p:cNvPr id="14" name="Spherical dilation.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526831" y="3299779"/>
            <a:ext cx="5217493" cy="2913698"/>
          </a:xfrm>
          <a:prstGeom prst="rect">
            <a:avLst/>
          </a:prstGeom>
        </p:spPr>
      </p:pic>
    </p:spTree>
    <p:extLst>
      <p:ext uri="{BB962C8B-B14F-4D97-AF65-F5344CB8AC3E}">
        <p14:creationId xmlns:p14="http://schemas.microsoft.com/office/powerpoint/2010/main" val="380015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video>
              <p:cMediaNode vol="80000">
                <p:cTn id="20" fill="hold" display="0">
                  <p:stCondLst>
                    <p:cond delay="indefinite"/>
                  </p:stCondLst>
                </p:cTn>
                <p:tgtEl>
                  <p:spTgt spid="13"/>
                </p:tgtEl>
              </p:cMediaNode>
            </p:video>
            <p:seq concurrent="1" nextAc="seek">
              <p:cTn id="21" restart="whenNotActive" fill="hold" evtFilter="cancelBubble" nodeType="interactiveSeq">
                <p:stCondLst>
                  <p:cond evt="onClick" delay="0">
                    <p:tgtEl>
                      <p:spTgt spid="14"/>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14"/>
                                        </p:tgtEl>
                                      </p:cBhvr>
                                    </p:cmd>
                                  </p:childTnLst>
                                </p:cTn>
                              </p:par>
                            </p:childTnLst>
                          </p:cTn>
                        </p:par>
                      </p:childTnLst>
                    </p:cTn>
                  </p:par>
                </p:childTnLst>
              </p:cTn>
              <p:nextCondLst>
                <p:cond evt="onClick" delay="0">
                  <p:tgtEl>
                    <p:spTgt spid="14"/>
                  </p:tgtEl>
                </p:cond>
              </p:nextCondLst>
            </p:seq>
            <p:video>
              <p:cMediaNode vol="80000">
                <p:cTn id="26" fill="hold" display="0">
                  <p:stCondLst>
                    <p:cond delay="indefinite"/>
                  </p:stCondLst>
                </p:cTn>
                <p:tgtEl>
                  <p:spTgt spid="1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mj-lt"/>
              </a:rPr>
              <a:t>3.1 John Wallis (1663)</a:t>
            </a:r>
            <a:endParaRPr lang="en-GB" dirty="0">
              <a:latin typeface="+mj-lt"/>
            </a:endParaRPr>
          </a:p>
        </p:txBody>
      </p:sp>
      <p:sp>
        <p:nvSpPr>
          <p:cNvPr id="3" name="Text Placeholder 2"/>
          <p:cNvSpPr>
            <a:spLocks noGrp="1"/>
          </p:cNvSpPr>
          <p:nvPr>
            <p:ph sz="quarter" idx="13"/>
          </p:nvPr>
        </p:nvSpPr>
        <p:spPr>
          <a:xfrm>
            <a:off x="609600" y="1600201"/>
            <a:ext cx="5699760" cy="4526100"/>
          </a:xfrm>
        </p:spPr>
        <p:txBody>
          <a:bodyPr>
            <a:normAutofit/>
          </a:bodyPr>
          <a:lstStyle/>
          <a:p>
            <a:pPr marL="274320" lvl="0" indent="-274320">
              <a:spcBef>
                <a:spcPts val="0"/>
              </a:spcBef>
              <a:buSzPts val="2000"/>
            </a:pPr>
            <a:r>
              <a:rPr lang="en-GB" dirty="0"/>
              <a:t>The postulate of the parallels is identical to the possibility of constructing similar figures.</a:t>
            </a:r>
          </a:p>
          <a:p>
            <a:pPr marL="274320" lvl="0" indent="-274320">
              <a:spcBef>
                <a:spcPts val="400"/>
              </a:spcBef>
              <a:buSzPts val="2000"/>
            </a:pPr>
            <a:endParaRPr lang="en-GB" dirty="0" smtClean="0"/>
          </a:p>
          <a:p>
            <a:pPr lvl="0" indent="-457200">
              <a:spcBef>
                <a:spcPts val="400"/>
              </a:spcBef>
              <a:buSzPts val="2000"/>
              <a:buFont typeface="+mj-lt"/>
              <a:buAutoNum type="arabicPeriod"/>
            </a:pPr>
            <a:r>
              <a:rPr lang="en-GB" dirty="0" smtClean="0"/>
              <a:t>Transformations </a:t>
            </a:r>
            <a:r>
              <a:rPr lang="en-GB" dirty="0"/>
              <a:t>by similarity are necessary due to the reciprocal independence of shape and size</a:t>
            </a:r>
            <a:r>
              <a:rPr lang="en-GB" dirty="0" smtClean="0"/>
              <a:t>.</a:t>
            </a:r>
          </a:p>
          <a:p>
            <a:pPr lvl="0" indent="-457200">
              <a:spcBef>
                <a:spcPts val="400"/>
              </a:spcBef>
              <a:buSzPts val="2000"/>
              <a:buFont typeface="+mj-lt"/>
              <a:buAutoNum type="arabicPeriod"/>
            </a:pPr>
            <a:endParaRPr lang="en-GB" dirty="0"/>
          </a:p>
          <a:p>
            <a:pPr lvl="0" indent="-457200">
              <a:spcBef>
                <a:spcPts val="400"/>
              </a:spcBef>
              <a:spcAft>
                <a:spcPts val="1600"/>
              </a:spcAft>
              <a:buSzPts val="2000"/>
              <a:buFont typeface="+mj-lt"/>
              <a:buAutoNum type="arabicPeriod"/>
            </a:pPr>
            <a:r>
              <a:rPr lang="en-GB" dirty="0"/>
              <a:t>Since shape is a quality and size is a quantity, they must vary independently.</a:t>
            </a:r>
          </a:p>
          <a:p>
            <a:endParaRPr lang="en-GB" dirty="0"/>
          </a:p>
        </p:txBody>
      </p:sp>
      <p:pic>
        <p:nvPicPr>
          <p:cNvPr id="4" name="Picture 2" descr="John Wallis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6160" y="278130"/>
            <a:ext cx="1518745" cy="1835150"/>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245;p12" descr="A text on a piece of paper&#10;&#10;Description automatically generated"/>
          <p:cNvPicPr preferRelativeResize="0"/>
          <p:nvPr/>
        </p:nvPicPr>
        <p:blipFill rotWithShape="1">
          <a:blip r:embed="rId3">
            <a:alphaModFix/>
          </a:blip>
          <a:srcRect/>
          <a:stretch/>
        </p:blipFill>
        <p:spPr>
          <a:xfrm>
            <a:off x="6519192" y="2235200"/>
            <a:ext cx="5043944" cy="2397164"/>
          </a:xfrm>
          <a:prstGeom prst="rect">
            <a:avLst/>
          </a:prstGeom>
          <a:noFill/>
          <a:ln>
            <a:noFill/>
          </a:ln>
        </p:spPr>
      </p:pic>
    </p:spTree>
    <p:extLst>
      <p:ext uri="{BB962C8B-B14F-4D97-AF65-F5344CB8AC3E}">
        <p14:creationId xmlns:p14="http://schemas.microsoft.com/office/powerpoint/2010/main" val="214263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1" name="Google Shape;251;p13"/>
          <p:cNvSpPr txBox="1">
            <a:spLocks noGrp="1"/>
          </p:cNvSpPr>
          <p:nvPr>
            <p:ph type="title"/>
          </p:nvPr>
        </p:nvSpPr>
        <p:spPr>
          <a:xfrm>
            <a:off x="342573" y="39169"/>
            <a:ext cx="5661049" cy="98699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EFEFE"/>
              </a:buClr>
              <a:buSzPts val="3600"/>
              <a:buFont typeface="Century Gothic"/>
              <a:buNone/>
            </a:pPr>
            <a:r>
              <a:rPr lang="en-GB" dirty="0" smtClean="0">
                <a:latin typeface="+mj-lt"/>
              </a:rPr>
              <a:t>3.2 </a:t>
            </a:r>
            <a:r>
              <a:rPr lang="en-GB" dirty="0">
                <a:latin typeface="+mj-lt"/>
              </a:rPr>
              <a:t>Carnot and Laplace</a:t>
            </a:r>
            <a:endParaRPr dirty="0">
              <a:latin typeface="+mj-lt"/>
            </a:endParaRPr>
          </a:p>
        </p:txBody>
      </p:sp>
      <p:sp>
        <p:nvSpPr>
          <p:cNvPr id="252" name="Google Shape;252;p13"/>
          <p:cNvSpPr txBox="1">
            <a:spLocks noGrp="1"/>
          </p:cNvSpPr>
          <p:nvPr>
            <p:ph sz="quarter" idx="13"/>
          </p:nvPr>
        </p:nvSpPr>
        <p:spPr>
          <a:xfrm>
            <a:off x="838201" y="1825625"/>
            <a:ext cx="5092194" cy="2492375"/>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400"/>
              <a:buNone/>
            </a:pPr>
            <a:endParaRPr dirty="0"/>
          </a:p>
          <a:p>
            <a:pPr marL="0" lvl="0" indent="0" algn="l" rtl="0">
              <a:spcBef>
                <a:spcPts val="480"/>
              </a:spcBef>
              <a:spcAft>
                <a:spcPts val="1600"/>
              </a:spcAft>
              <a:buSzPts val="2400"/>
              <a:buNone/>
            </a:pPr>
            <a:endParaRPr dirty="0"/>
          </a:p>
        </p:txBody>
      </p:sp>
      <p:sp>
        <p:nvSpPr>
          <p:cNvPr id="12" name="Text Placeholder 2"/>
          <p:cNvSpPr txBox="1">
            <a:spLocks/>
          </p:cNvSpPr>
          <p:nvPr/>
        </p:nvSpPr>
        <p:spPr>
          <a:xfrm>
            <a:off x="497840" y="1249955"/>
            <a:ext cx="5435601" cy="316964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360"/>
              </a:spcBef>
              <a:spcAft>
                <a:spcPts val="0"/>
              </a:spcAft>
              <a:buClr>
                <a:schemeClr val="lt2"/>
              </a:buClr>
              <a:buSzPts val="1800"/>
              <a:buFont typeface="Times New Roman"/>
              <a:buChar char="●"/>
              <a:defRPr sz="2400" b="0" i="0" u="none" strike="noStrike" cap="none">
                <a:solidFill>
                  <a:schemeClr val="lt2"/>
                </a:solidFill>
                <a:latin typeface="Times New Roman"/>
                <a:ea typeface="Times New Roman"/>
                <a:cs typeface="Times New Roman"/>
                <a:sym typeface="Times New Roman"/>
              </a:defRPr>
            </a:lvl1pPr>
            <a:lvl2pPr marL="914400" marR="0" lvl="1" indent="-342900" algn="l" rtl="0">
              <a:lnSpc>
                <a:spcPct val="115000"/>
              </a:lnSpc>
              <a:spcBef>
                <a:spcPts val="1600"/>
              </a:spcBef>
              <a:spcAft>
                <a:spcPts val="0"/>
              </a:spcAft>
              <a:buClr>
                <a:schemeClr val="lt2"/>
              </a:buClr>
              <a:buSzPts val="1800"/>
              <a:buFont typeface="Times New Roman"/>
              <a:buChar char="○"/>
              <a:defRPr sz="1900" b="0" i="0" u="none" strike="noStrike" cap="none">
                <a:solidFill>
                  <a:schemeClr val="lt2"/>
                </a:solidFill>
                <a:latin typeface="Times New Roman"/>
                <a:ea typeface="Times New Roman"/>
                <a:cs typeface="Times New Roman"/>
                <a:sym typeface="Times New Roman"/>
              </a:defRPr>
            </a:lvl2pPr>
            <a:lvl3pPr marL="1371600" marR="0" lvl="2"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3pPr>
            <a:lvl4pPr marL="1828800" marR="0" lvl="3"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4pPr>
            <a:lvl5pPr marL="2286000" marR="0" lvl="4"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5pPr>
            <a:lvl6pPr marL="2743200" marR="0" lvl="5"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6pPr>
            <a:lvl7pPr marL="3200400" marR="0" lvl="6"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7pPr>
            <a:lvl8pPr marL="3657600" marR="0" lvl="7"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8pPr>
            <a:lvl9pPr marL="4114800" marR="0" lvl="8" indent="-342900" algn="l" rtl="0">
              <a:lnSpc>
                <a:spcPct val="115000"/>
              </a:lnSpc>
              <a:spcBef>
                <a:spcPts val="1600"/>
              </a:spcBef>
              <a:spcAft>
                <a:spcPts val="1600"/>
              </a:spcAft>
              <a:buClr>
                <a:schemeClr val="lt2"/>
              </a:buClr>
              <a:buSzPts val="1800"/>
              <a:buFont typeface="Arial"/>
              <a:buChar char="■"/>
              <a:defRPr sz="1900" b="0" i="0" u="none" strike="noStrike" cap="none">
                <a:solidFill>
                  <a:schemeClr val="lt2"/>
                </a:solidFill>
                <a:latin typeface="Arial"/>
                <a:ea typeface="Arial"/>
                <a:cs typeface="Arial"/>
                <a:sym typeface="Arial"/>
              </a:defRPr>
            </a:lvl9pPr>
          </a:lstStyle>
          <a:p>
            <a:r>
              <a:rPr lang="en-GB" sz="1700" dirty="0" smtClean="0">
                <a:solidFill>
                  <a:srgbClr val="FFC000"/>
                </a:solidFill>
              </a:rPr>
              <a:t>Carnot (1803)</a:t>
            </a:r>
          </a:p>
          <a:p>
            <a:pPr lvl="1"/>
            <a:r>
              <a:rPr lang="en-GB" sz="1700" dirty="0" smtClean="0">
                <a:solidFill>
                  <a:srgbClr val="00B050"/>
                </a:solidFill>
              </a:rPr>
              <a:t>“The </a:t>
            </a:r>
            <a:r>
              <a:rPr lang="en-GB" sz="1700" dirty="0">
                <a:solidFill>
                  <a:srgbClr val="00B050"/>
                </a:solidFill>
              </a:rPr>
              <a:t>theory of parallels depends on a more </a:t>
            </a:r>
            <a:r>
              <a:rPr lang="en-GB" sz="1700" dirty="0" smtClean="0">
                <a:solidFill>
                  <a:srgbClr val="00B050"/>
                </a:solidFill>
              </a:rPr>
              <a:t>primary notion </a:t>
            </a:r>
            <a:r>
              <a:rPr lang="en-GB" sz="1700" dirty="0">
                <a:solidFill>
                  <a:srgbClr val="00B050"/>
                </a:solidFill>
              </a:rPr>
              <a:t>which appears to me to be of the same </a:t>
            </a:r>
            <a:r>
              <a:rPr lang="en-GB" sz="1700" dirty="0" smtClean="0">
                <a:solidFill>
                  <a:srgbClr val="00B050"/>
                </a:solidFill>
              </a:rPr>
              <a:t>order of </a:t>
            </a:r>
            <a:r>
              <a:rPr lang="en-GB" sz="1700" dirty="0">
                <a:solidFill>
                  <a:srgbClr val="00B050"/>
                </a:solidFill>
              </a:rPr>
              <a:t>clarity as that of the perfect equality or </a:t>
            </a:r>
            <a:r>
              <a:rPr lang="en-GB" sz="1700" dirty="0" smtClean="0">
                <a:solidFill>
                  <a:srgbClr val="00B050"/>
                </a:solidFill>
              </a:rPr>
              <a:t>superposition </a:t>
            </a:r>
            <a:r>
              <a:rPr lang="en-GB" sz="1700" dirty="0">
                <a:solidFill>
                  <a:srgbClr val="00B050"/>
                </a:solidFill>
              </a:rPr>
              <a:t>of figures; this is the notion of </a:t>
            </a:r>
            <a:r>
              <a:rPr lang="en-GB" sz="1700" dirty="0" smtClean="0">
                <a:solidFill>
                  <a:srgbClr val="00B050"/>
                </a:solidFill>
              </a:rPr>
              <a:t>similarity. […] </a:t>
            </a:r>
            <a:r>
              <a:rPr lang="en-GB" sz="1700" dirty="0">
                <a:solidFill>
                  <a:srgbClr val="00B050"/>
                </a:solidFill>
              </a:rPr>
              <a:t>This notion once </a:t>
            </a:r>
            <a:r>
              <a:rPr lang="en-GB" sz="1700" dirty="0" smtClean="0">
                <a:solidFill>
                  <a:srgbClr val="00B050"/>
                </a:solidFill>
              </a:rPr>
              <a:t>admitted</a:t>
            </a:r>
            <a:r>
              <a:rPr lang="en-GB" sz="1700" dirty="0">
                <a:solidFill>
                  <a:srgbClr val="00B050"/>
                </a:solidFill>
              </a:rPr>
              <a:t>, it is easy to establish the theory of parallels, </a:t>
            </a:r>
            <a:r>
              <a:rPr lang="en-GB" sz="1700" dirty="0" smtClean="0">
                <a:solidFill>
                  <a:srgbClr val="00B050"/>
                </a:solidFill>
              </a:rPr>
              <a:t>without </a:t>
            </a:r>
            <a:r>
              <a:rPr lang="en-GB" sz="1700" dirty="0">
                <a:solidFill>
                  <a:srgbClr val="00B050"/>
                </a:solidFill>
              </a:rPr>
              <a:t>recourse to the notion of infinity</a:t>
            </a:r>
            <a:r>
              <a:rPr lang="en-GB" sz="1700" dirty="0" smtClean="0">
                <a:solidFill>
                  <a:srgbClr val="00B050"/>
                </a:solidFill>
              </a:rPr>
              <a:t>.”</a:t>
            </a:r>
          </a:p>
        </p:txBody>
      </p:sp>
      <p:sp>
        <p:nvSpPr>
          <p:cNvPr id="13" name="Text Placeholder 2"/>
          <p:cNvSpPr txBox="1">
            <a:spLocks/>
          </p:cNvSpPr>
          <p:nvPr/>
        </p:nvSpPr>
        <p:spPr>
          <a:xfrm>
            <a:off x="6319520" y="1249955"/>
            <a:ext cx="5591160" cy="288516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360"/>
              </a:spcBef>
              <a:spcAft>
                <a:spcPts val="0"/>
              </a:spcAft>
              <a:buClr>
                <a:schemeClr val="lt2"/>
              </a:buClr>
              <a:buSzPts val="1800"/>
              <a:buFont typeface="Times New Roman"/>
              <a:buChar char="●"/>
              <a:defRPr sz="2400" b="0" i="0" u="none" strike="noStrike" cap="none">
                <a:solidFill>
                  <a:schemeClr val="lt2"/>
                </a:solidFill>
                <a:latin typeface="Times New Roman"/>
                <a:ea typeface="Times New Roman"/>
                <a:cs typeface="Times New Roman"/>
                <a:sym typeface="Times New Roman"/>
              </a:defRPr>
            </a:lvl1pPr>
            <a:lvl2pPr marL="914400" marR="0" lvl="1" indent="-342900" algn="l" rtl="0">
              <a:lnSpc>
                <a:spcPct val="115000"/>
              </a:lnSpc>
              <a:spcBef>
                <a:spcPts val="1600"/>
              </a:spcBef>
              <a:spcAft>
                <a:spcPts val="0"/>
              </a:spcAft>
              <a:buClr>
                <a:schemeClr val="lt2"/>
              </a:buClr>
              <a:buSzPts val="1800"/>
              <a:buFont typeface="Times New Roman"/>
              <a:buChar char="○"/>
              <a:defRPr sz="1900" b="0" i="0" u="none" strike="noStrike" cap="none">
                <a:solidFill>
                  <a:schemeClr val="lt2"/>
                </a:solidFill>
                <a:latin typeface="Times New Roman"/>
                <a:ea typeface="Times New Roman"/>
                <a:cs typeface="Times New Roman"/>
                <a:sym typeface="Times New Roman"/>
              </a:defRPr>
            </a:lvl2pPr>
            <a:lvl3pPr marL="1371600" marR="0" lvl="2"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3pPr>
            <a:lvl4pPr marL="1828800" marR="0" lvl="3"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4pPr>
            <a:lvl5pPr marL="2286000" marR="0" lvl="4"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5pPr>
            <a:lvl6pPr marL="2743200" marR="0" lvl="5"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6pPr>
            <a:lvl7pPr marL="3200400" marR="0" lvl="6"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7pPr>
            <a:lvl8pPr marL="3657600" marR="0" lvl="7"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8pPr>
            <a:lvl9pPr marL="4114800" marR="0" lvl="8" indent="-342900" algn="l" rtl="0">
              <a:lnSpc>
                <a:spcPct val="115000"/>
              </a:lnSpc>
              <a:spcBef>
                <a:spcPts val="1600"/>
              </a:spcBef>
              <a:spcAft>
                <a:spcPts val="1600"/>
              </a:spcAft>
              <a:buClr>
                <a:schemeClr val="lt2"/>
              </a:buClr>
              <a:buSzPts val="1800"/>
              <a:buFont typeface="Arial"/>
              <a:buChar char="■"/>
              <a:defRPr sz="1900" b="0" i="0" u="none" strike="noStrike" cap="none">
                <a:solidFill>
                  <a:schemeClr val="lt2"/>
                </a:solidFill>
                <a:latin typeface="Arial"/>
                <a:ea typeface="Arial"/>
                <a:cs typeface="Arial"/>
                <a:sym typeface="Arial"/>
              </a:defRPr>
            </a:lvl9pPr>
          </a:lstStyle>
          <a:p>
            <a:r>
              <a:rPr lang="en-GB" sz="1700" dirty="0" smtClean="0">
                <a:solidFill>
                  <a:srgbClr val="FFC000"/>
                </a:solidFill>
              </a:rPr>
              <a:t>Laplace (1825)</a:t>
            </a:r>
          </a:p>
          <a:p>
            <a:pPr lvl="1"/>
            <a:r>
              <a:rPr lang="en-GB" sz="1700" dirty="0" smtClean="0">
                <a:solidFill>
                  <a:srgbClr val="00B050"/>
                </a:solidFill>
              </a:rPr>
              <a:t>“The idea of </a:t>
            </a:r>
            <a:r>
              <a:rPr lang="en-GB" sz="1700" dirty="0">
                <a:solidFill>
                  <a:srgbClr val="00B050"/>
                </a:solidFill>
              </a:rPr>
              <a:t>a limited extension, for example of the circle, </a:t>
            </a:r>
            <a:r>
              <a:rPr lang="en-GB" sz="1700" dirty="0" smtClean="0">
                <a:solidFill>
                  <a:srgbClr val="00B050"/>
                </a:solidFill>
              </a:rPr>
              <a:t>contains </a:t>
            </a:r>
            <a:r>
              <a:rPr lang="en-GB" sz="1700" dirty="0">
                <a:solidFill>
                  <a:srgbClr val="00B050"/>
                </a:solidFill>
              </a:rPr>
              <a:t>nothing which depends on its absolute size. </a:t>
            </a:r>
            <a:r>
              <a:rPr lang="en-GB" sz="1700" dirty="0" smtClean="0">
                <a:solidFill>
                  <a:srgbClr val="00B050"/>
                </a:solidFill>
              </a:rPr>
              <a:t>But, if </a:t>
            </a:r>
            <a:r>
              <a:rPr lang="en-GB" sz="1700" dirty="0">
                <a:solidFill>
                  <a:srgbClr val="00B050"/>
                </a:solidFill>
              </a:rPr>
              <a:t>we diminish, by thought, its radius, we are </a:t>
            </a:r>
            <a:r>
              <a:rPr lang="en-GB" sz="1700" dirty="0" smtClean="0">
                <a:solidFill>
                  <a:srgbClr val="00B050"/>
                </a:solidFill>
              </a:rPr>
              <a:t>inevitably </a:t>
            </a:r>
            <a:r>
              <a:rPr lang="en-GB" sz="1700" dirty="0">
                <a:solidFill>
                  <a:srgbClr val="00B050"/>
                </a:solidFill>
              </a:rPr>
              <a:t>inclined to diminish in the same ratio its </a:t>
            </a:r>
            <a:r>
              <a:rPr lang="en-GB" sz="1700" dirty="0" smtClean="0">
                <a:solidFill>
                  <a:srgbClr val="00B050"/>
                </a:solidFill>
              </a:rPr>
              <a:t>circumference </a:t>
            </a:r>
            <a:r>
              <a:rPr lang="en-GB" sz="1700" dirty="0">
                <a:solidFill>
                  <a:srgbClr val="00B050"/>
                </a:solidFill>
              </a:rPr>
              <a:t>and the sides of all the figures </a:t>
            </a:r>
            <a:r>
              <a:rPr lang="en-GB" sz="1700" dirty="0" smtClean="0">
                <a:solidFill>
                  <a:srgbClr val="00B050"/>
                </a:solidFill>
              </a:rPr>
              <a:t>inscribed. This </a:t>
            </a:r>
            <a:r>
              <a:rPr lang="en-GB" sz="1700" dirty="0">
                <a:solidFill>
                  <a:srgbClr val="00B050"/>
                </a:solidFill>
              </a:rPr>
              <a:t>proportionality appears to be a much more </a:t>
            </a:r>
            <a:r>
              <a:rPr lang="en-GB" sz="1700" dirty="0" smtClean="0">
                <a:solidFill>
                  <a:srgbClr val="00B050"/>
                </a:solidFill>
              </a:rPr>
              <a:t>natural </a:t>
            </a:r>
            <a:r>
              <a:rPr lang="en-GB" sz="1700" dirty="0">
                <a:solidFill>
                  <a:srgbClr val="00B050"/>
                </a:solidFill>
              </a:rPr>
              <a:t>postulate than that of </a:t>
            </a:r>
            <a:r>
              <a:rPr lang="en-GB" sz="1700" dirty="0" smtClean="0">
                <a:solidFill>
                  <a:srgbClr val="00B050"/>
                </a:solidFill>
              </a:rPr>
              <a:t>Euclid.”</a:t>
            </a:r>
            <a:endParaRPr lang="en-GB" sz="1700" dirty="0">
              <a:solidFill>
                <a:srgbClr val="00B050"/>
              </a:solidFill>
            </a:endParaRPr>
          </a:p>
        </p:txBody>
      </p:sp>
      <p:pic>
        <p:nvPicPr>
          <p:cNvPr id="14" name="Picture 9" descr="Lazare Carnot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2991" y="4043222"/>
            <a:ext cx="1310050" cy="176318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Pierre-Simon Laplace - Wikiped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2369" y="4043222"/>
            <a:ext cx="1499570" cy="1757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82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7" name="Google Shape;267;p14"/>
          <p:cNvSpPr txBox="1">
            <a:spLocks noGrp="1"/>
          </p:cNvSpPr>
          <p:nvPr>
            <p:ph type="title"/>
          </p:nvPr>
        </p:nvSpPr>
        <p:spPr>
          <a:xfrm>
            <a:off x="609068" y="109323"/>
            <a:ext cx="9357891" cy="73395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EFEFE"/>
              </a:buClr>
              <a:buSzPts val="3600"/>
              <a:buFont typeface="Century Gothic"/>
              <a:buNone/>
            </a:pPr>
            <a:r>
              <a:rPr lang="en-GB" dirty="0">
                <a:latin typeface="+mj-lt"/>
              </a:rPr>
              <a:t>3.3. </a:t>
            </a:r>
            <a:r>
              <a:rPr lang="en-GB" dirty="0" err="1" smtClean="0">
                <a:latin typeface="+mj-lt"/>
              </a:rPr>
              <a:t>Delboeuf</a:t>
            </a:r>
            <a:r>
              <a:rPr lang="en-GB" dirty="0">
                <a:latin typeface="+mj-lt"/>
              </a:rPr>
              <a:t> </a:t>
            </a:r>
            <a:r>
              <a:rPr lang="en-GB" dirty="0" smtClean="0">
                <a:latin typeface="+mj-lt"/>
              </a:rPr>
              <a:t>(1860)</a:t>
            </a:r>
            <a:endParaRPr dirty="0">
              <a:latin typeface="+mj-lt"/>
            </a:endParaRPr>
          </a:p>
        </p:txBody>
      </p:sp>
      <p:sp>
        <p:nvSpPr>
          <p:cNvPr id="268" name="Google Shape;268;p14"/>
          <p:cNvSpPr txBox="1">
            <a:spLocks noGrp="1"/>
          </p:cNvSpPr>
          <p:nvPr>
            <p:ph sz="quarter" idx="13"/>
          </p:nvPr>
        </p:nvSpPr>
        <p:spPr>
          <a:xfrm>
            <a:off x="538125" y="965200"/>
            <a:ext cx="8351876" cy="5191760"/>
          </a:xfrm>
          <a:prstGeom prst="rect">
            <a:avLst/>
          </a:prstGeom>
          <a:noFill/>
          <a:ln>
            <a:noFill/>
          </a:ln>
        </p:spPr>
        <p:txBody>
          <a:bodyPr spcFirstLastPara="1" wrap="square" lIns="91425" tIns="45700" rIns="91425" bIns="45700" anchor="t" anchorCtr="0">
            <a:normAutofit/>
          </a:bodyPr>
          <a:lstStyle/>
          <a:p>
            <a:pPr>
              <a:spcBef>
                <a:spcPts val="0"/>
              </a:spcBef>
              <a:spcAft>
                <a:spcPts val="0"/>
              </a:spcAft>
              <a:buSzPts val="2400"/>
            </a:pPr>
            <a:r>
              <a:rPr lang="en-GB" dirty="0" smtClean="0"/>
              <a:t>Elevates Wallis’s postulate to </a:t>
            </a:r>
            <a:r>
              <a:rPr lang="en-GB" dirty="0" smtClean="0">
                <a:solidFill>
                  <a:srgbClr val="00B050"/>
                </a:solidFill>
              </a:rPr>
              <a:t>“first postulate of geometry”</a:t>
            </a:r>
          </a:p>
          <a:p>
            <a:pPr>
              <a:spcBef>
                <a:spcPts val="0"/>
              </a:spcBef>
              <a:spcAft>
                <a:spcPts val="0"/>
              </a:spcAft>
              <a:buSzPts val="2400"/>
            </a:pPr>
            <a:r>
              <a:rPr lang="en-GB" dirty="0" smtClean="0"/>
              <a:t>Proof that there is a single straight between two points involves the notion of the </a:t>
            </a:r>
            <a:r>
              <a:rPr lang="en-GB" dirty="0" smtClean="0">
                <a:solidFill>
                  <a:srgbClr val="FFC000"/>
                </a:solidFill>
              </a:rPr>
              <a:t>homogeneity</a:t>
            </a:r>
            <a:r>
              <a:rPr lang="en-GB" dirty="0" smtClean="0"/>
              <a:t> of space</a:t>
            </a:r>
          </a:p>
          <a:p>
            <a:pPr>
              <a:spcBef>
                <a:spcPts val="0"/>
              </a:spcBef>
              <a:spcAft>
                <a:spcPts val="0"/>
              </a:spcAft>
              <a:buSzPts val="2400"/>
            </a:pPr>
            <a:endParaRPr lang="en-GB" dirty="0" smtClean="0"/>
          </a:p>
          <a:p>
            <a:pPr>
              <a:spcBef>
                <a:spcPts val="0"/>
              </a:spcBef>
              <a:spcAft>
                <a:spcPts val="0"/>
              </a:spcAft>
              <a:buSzPts val="2400"/>
            </a:pPr>
            <a:r>
              <a:rPr lang="en-GB" dirty="0" smtClean="0"/>
              <a:t>Homogeneity</a:t>
            </a:r>
            <a:r>
              <a:rPr lang="en-GB" dirty="0"/>
              <a:t>, or </a:t>
            </a:r>
            <a:r>
              <a:rPr lang="en-GB" dirty="0">
                <a:solidFill>
                  <a:srgbClr val="FFC000"/>
                </a:solidFill>
              </a:rPr>
              <a:t>self-similarity</a:t>
            </a:r>
            <a:r>
              <a:rPr lang="en-GB" dirty="0"/>
              <a:t> is the </a:t>
            </a:r>
            <a:r>
              <a:rPr lang="en-GB" dirty="0" smtClean="0">
                <a:solidFill>
                  <a:srgbClr val="00B050"/>
                </a:solidFill>
              </a:rPr>
              <a:t>“genetic characteristic”</a:t>
            </a:r>
            <a:r>
              <a:rPr lang="en-GB" dirty="0" smtClean="0"/>
              <a:t> of:</a:t>
            </a:r>
            <a:endParaRPr dirty="0"/>
          </a:p>
          <a:p>
            <a:pPr marL="662940" lvl="1" indent="-457200">
              <a:spcBef>
                <a:spcPts val="400"/>
              </a:spcBef>
              <a:spcAft>
                <a:spcPts val="0"/>
              </a:spcAft>
              <a:buSzPts val="2000"/>
            </a:pPr>
            <a:r>
              <a:rPr lang="en-GB" dirty="0"/>
              <a:t>Space</a:t>
            </a:r>
            <a:endParaRPr dirty="0"/>
          </a:p>
          <a:p>
            <a:pPr marL="662940" lvl="1" indent="-457200">
              <a:spcBef>
                <a:spcPts val="400"/>
              </a:spcBef>
              <a:spcAft>
                <a:spcPts val="0"/>
              </a:spcAft>
              <a:buSzPts val="2000"/>
            </a:pPr>
            <a:r>
              <a:rPr lang="en-GB" dirty="0"/>
              <a:t>The plane</a:t>
            </a:r>
            <a:endParaRPr dirty="0"/>
          </a:p>
          <a:p>
            <a:pPr marL="662940" lvl="1" indent="-457200">
              <a:spcBef>
                <a:spcPts val="400"/>
              </a:spcBef>
              <a:spcAft>
                <a:spcPts val="0"/>
              </a:spcAft>
              <a:buSzPts val="2000"/>
            </a:pPr>
            <a:r>
              <a:rPr lang="en-GB" dirty="0"/>
              <a:t>The </a:t>
            </a:r>
            <a:r>
              <a:rPr lang="en-GB" dirty="0" smtClean="0"/>
              <a:t>straight line</a:t>
            </a:r>
            <a:endParaRPr dirty="0"/>
          </a:p>
          <a:p>
            <a:pPr>
              <a:spcBef>
                <a:spcPts val="480"/>
              </a:spcBef>
              <a:spcAft>
                <a:spcPts val="0"/>
              </a:spcAft>
              <a:buSzPts val="2400"/>
            </a:pPr>
            <a:endParaRPr lang="en-GB" dirty="0" smtClean="0"/>
          </a:p>
          <a:p>
            <a:pPr>
              <a:spcBef>
                <a:spcPts val="480"/>
              </a:spcBef>
              <a:spcAft>
                <a:spcPts val="0"/>
              </a:spcAft>
              <a:buSzPts val="2400"/>
            </a:pPr>
            <a:r>
              <a:rPr lang="en-GB" dirty="0" smtClean="0"/>
              <a:t>Interestingly, </a:t>
            </a:r>
            <a:r>
              <a:rPr lang="en-GB" dirty="0"/>
              <a:t>Leibniz had </a:t>
            </a:r>
            <a:r>
              <a:rPr lang="en-GB" dirty="0" smtClean="0"/>
              <a:t>used the </a:t>
            </a:r>
            <a:r>
              <a:rPr lang="en-GB" dirty="0"/>
              <a:t>same </a:t>
            </a:r>
            <a:r>
              <a:rPr lang="en-GB" dirty="0" smtClean="0"/>
              <a:t>criterion to define the </a:t>
            </a:r>
            <a:r>
              <a:rPr lang="en-GB" dirty="0"/>
              <a:t>plane and the </a:t>
            </a:r>
            <a:r>
              <a:rPr lang="en-GB" dirty="0" smtClean="0"/>
              <a:t>line:</a:t>
            </a:r>
          </a:p>
          <a:p>
            <a:pPr lvl="1">
              <a:spcBef>
                <a:spcPts val="480"/>
              </a:spcBef>
              <a:buSzPts val="2400"/>
            </a:pPr>
            <a:r>
              <a:rPr lang="en-GB" dirty="0" smtClean="0">
                <a:solidFill>
                  <a:srgbClr val="00B050"/>
                </a:solidFill>
              </a:rPr>
              <a:t>“The </a:t>
            </a:r>
            <a:r>
              <a:rPr lang="en-GB" dirty="0">
                <a:solidFill>
                  <a:srgbClr val="00B050"/>
                </a:solidFill>
              </a:rPr>
              <a:t>only self-similar </a:t>
            </a:r>
            <a:r>
              <a:rPr lang="en-GB" dirty="0" smtClean="0">
                <a:solidFill>
                  <a:srgbClr val="00B050"/>
                </a:solidFill>
              </a:rPr>
              <a:t>loci are </a:t>
            </a:r>
            <a:r>
              <a:rPr lang="en-GB" dirty="0">
                <a:solidFill>
                  <a:srgbClr val="00B050"/>
                </a:solidFill>
              </a:rPr>
              <a:t>the straight line, the plane, and space </a:t>
            </a:r>
            <a:r>
              <a:rPr lang="en-GB" dirty="0" smtClean="0">
                <a:solidFill>
                  <a:srgbClr val="00B050"/>
                </a:solidFill>
              </a:rPr>
              <a:t>itself.”</a:t>
            </a:r>
            <a:r>
              <a:rPr lang="en-GB" dirty="0" smtClean="0"/>
              <a:t> (see </a:t>
            </a:r>
            <a:r>
              <a:rPr lang="en-GB" i="1" dirty="0" err="1" smtClean="0"/>
              <a:t>Uniformis</a:t>
            </a:r>
            <a:r>
              <a:rPr lang="en-GB" i="1" dirty="0" smtClean="0"/>
              <a:t> Locus</a:t>
            </a:r>
            <a:r>
              <a:rPr lang="en-GB" dirty="0" smtClean="0"/>
              <a:t>, translated by De </a:t>
            </a:r>
            <a:r>
              <a:rPr lang="en-GB" dirty="0" err="1"/>
              <a:t>R</a:t>
            </a:r>
            <a:r>
              <a:rPr lang="en-GB" dirty="0" err="1" smtClean="0"/>
              <a:t>isi</a:t>
            </a:r>
            <a:r>
              <a:rPr lang="en-GB" dirty="0" smtClean="0"/>
              <a:t>)</a:t>
            </a:r>
          </a:p>
          <a:p>
            <a:pPr>
              <a:spcBef>
                <a:spcPts val="480"/>
              </a:spcBef>
              <a:buSzPts val="2400"/>
            </a:pPr>
            <a:r>
              <a:rPr lang="en-GB" dirty="0" smtClean="0"/>
              <a:t>This definition of the straight </a:t>
            </a:r>
            <a:r>
              <a:rPr lang="en-GB" dirty="0" smtClean="0">
                <a:solidFill>
                  <a:srgbClr val="FFC000"/>
                </a:solidFill>
              </a:rPr>
              <a:t>automatically excludes </a:t>
            </a:r>
            <a:r>
              <a:rPr lang="en-GB" dirty="0" smtClean="0"/>
              <a:t>non-Euclidean geodesics: (see animation)</a:t>
            </a:r>
          </a:p>
        </p:txBody>
      </p:sp>
      <p:pic>
        <p:nvPicPr>
          <p:cNvPr id="269" name="Google Shape;269;p14" descr="A portrait of a person with long curly hair&#10;&#10;Description automatically generated"/>
          <p:cNvPicPr preferRelativeResize="0"/>
          <p:nvPr/>
        </p:nvPicPr>
        <p:blipFill rotWithShape="1">
          <a:blip r:embed="rId5">
            <a:alphaModFix/>
          </a:blip>
          <a:srcRect/>
          <a:stretch/>
        </p:blipFill>
        <p:spPr>
          <a:xfrm>
            <a:off x="9794240" y="2577106"/>
            <a:ext cx="1838960" cy="1151614"/>
          </a:xfrm>
          <a:prstGeom prst="rect">
            <a:avLst/>
          </a:prstGeom>
          <a:noFill/>
          <a:ln>
            <a:noFill/>
          </a:ln>
        </p:spPr>
      </p:pic>
      <p:pic>
        <p:nvPicPr>
          <p:cNvPr id="8"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16663" y="416560"/>
            <a:ext cx="1516537" cy="2087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not fitting correcte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873947" y="3948706"/>
            <a:ext cx="3117379" cy="174089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8">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8">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9"/>
                    </p:tgtEl>
                  </p:cond>
                </p:stCondLst>
                <p:endSync evt="end" delay="0">
                  <p:rtn val="all"/>
                </p:endSync>
                <p:childTnLst>
                  <p:par>
                    <p:cTn id="44" fill="hold">
                      <p:stCondLst>
                        <p:cond delay="0"/>
                      </p:stCondLst>
                      <p:childTnLst>
                        <p:par>
                          <p:cTn id="45" fill="hold">
                            <p:stCondLst>
                              <p:cond delay="0"/>
                            </p:stCondLst>
                            <p:childTnLst>
                              <p:par>
                                <p:cTn id="46" presetID="2" presetClass="mediacall" presetSubtype="0" fill="hold" nodeType="clickEffect">
                                  <p:stCondLst>
                                    <p:cond delay="0"/>
                                  </p:stCondLst>
                                  <p:childTnLst>
                                    <p:cmd type="call" cmd="togglePause">
                                      <p:cBhvr>
                                        <p:cTn id="47" dur="1" fill="hold"/>
                                        <p:tgtEl>
                                          <p:spTgt spid="9"/>
                                        </p:tgtEl>
                                      </p:cBhvr>
                                    </p:cmd>
                                  </p:childTnLst>
                                </p:cTn>
                              </p:par>
                            </p:childTnLst>
                          </p:cTn>
                        </p:par>
                      </p:childTnLst>
                    </p:cTn>
                  </p:par>
                </p:childTnLst>
              </p:cTn>
              <p:nextCondLst>
                <p:cond evt="onClick" delay="0">
                  <p:tgtEl>
                    <p:spTgt spid="9"/>
                  </p:tgtEl>
                </p:cond>
              </p:nextCondLst>
            </p:seq>
            <p:video>
              <p:cMediaNode vol="80000">
                <p:cTn id="48" fill="hold" display="0">
                  <p:stCondLst>
                    <p:cond delay="indefinite"/>
                  </p:stCondLst>
                </p:cTn>
                <p:tgtEl>
                  <p:spTgt spid="9"/>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7" name="Google Shape;267;p14"/>
          <p:cNvSpPr txBox="1">
            <a:spLocks noGrp="1"/>
          </p:cNvSpPr>
          <p:nvPr>
            <p:ph type="title"/>
          </p:nvPr>
        </p:nvSpPr>
        <p:spPr>
          <a:xfrm>
            <a:off x="609068" y="109323"/>
            <a:ext cx="9357891" cy="1100574"/>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EFEFE"/>
              </a:buClr>
              <a:buSzPts val="3600"/>
              <a:buFont typeface="Century Gothic"/>
              <a:buNone/>
            </a:pPr>
            <a:r>
              <a:rPr lang="en-GB" dirty="0">
                <a:latin typeface="+mj-lt"/>
              </a:rPr>
              <a:t>3.3. </a:t>
            </a:r>
            <a:r>
              <a:rPr lang="en-GB" dirty="0" err="1" smtClean="0">
                <a:latin typeface="+mj-lt"/>
              </a:rPr>
              <a:t>Delboeuf</a:t>
            </a:r>
            <a:r>
              <a:rPr lang="en-GB" dirty="0">
                <a:latin typeface="+mj-lt"/>
              </a:rPr>
              <a:t> </a:t>
            </a:r>
            <a:r>
              <a:rPr lang="en-GB" dirty="0" smtClean="0">
                <a:latin typeface="+mj-lt"/>
              </a:rPr>
              <a:t>(1860)</a:t>
            </a:r>
            <a:endParaRPr dirty="0">
              <a:latin typeface="+mj-lt"/>
            </a:endParaRPr>
          </a:p>
        </p:txBody>
      </p:sp>
      <p:sp>
        <p:nvSpPr>
          <p:cNvPr id="268" name="Google Shape;268;p14"/>
          <p:cNvSpPr txBox="1">
            <a:spLocks noGrp="1"/>
          </p:cNvSpPr>
          <p:nvPr>
            <p:ph sz="quarter" idx="13"/>
          </p:nvPr>
        </p:nvSpPr>
        <p:spPr>
          <a:xfrm>
            <a:off x="588924" y="1389432"/>
            <a:ext cx="8883906" cy="4991048"/>
          </a:xfrm>
          <a:prstGeom prst="rect">
            <a:avLst/>
          </a:prstGeom>
          <a:noFill/>
          <a:ln>
            <a:noFill/>
          </a:ln>
        </p:spPr>
        <p:txBody>
          <a:bodyPr spcFirstLastPara="1" wrap="square" lIns="91425" tIns="45700" rIns="91425" bIns="45700" anchor="t" anchorCtr="0">
            <a:normAutofit/>
          </a:bodyPr>
          <a:lstStyle/>
          <a:p>
            <a:pPr>
              <a:lnSpc>
                <a:spcPct val="120000"/>
              </a:lnSpc>
              <a:spcBef>
                <a:spcPts val="0"/>
              </a:spcBef>
              <a:spcAft>
                <a:spcPts val="1600"/>
              </a:spcAft>
              <a:buSzPts val="2400"/>
            </a:pPr>
            <a:r>
              <a:rPr lang="en-GB" dirty="0" err="1" smtClean="0"/>
              <a:t>Delboeuf</a:t>
            </a:r>
            <a:r>
              <a:rPr lang="en-GB" dirty="0" smtClean="0"/>
              <a:t> </a:t>
            </a:r>
            <a:r>
              <a:rPr lang="en-GB" dirty="0"/>
              <a:t>goes on to derive all of the fundamental postulates of Euclidean geometry from this basic notion of </a:t>
            </a:r>
            <a:r>
              <a:rPr lang="en-GB" dirty="0" smtClean="0"/>
              <a:t>self-similarity</a:t>
            </a:r>
          </a:p>
          <a:p>
            <a:pPr>
              <a:lnSpc>
                <a:spcPct val="120000"/>
              </a:lnSpc>
              <a:spcBef>
                <a:spcPts val="0"/>
              </a:spcBef>
              <a:spcAft>
                <a:spcPts val="1600"/>
              </a:spcAft>
              <a:buSzPts val="2400"/>
            </a:pPr>
            <a:r>
              <a:rPr lang="en-GB" dirty="0" smtClean="0"/>
              <a:t>We can compare this to Clifford’s axiomatization of geometry in </a:t>
            </a:r>
            <a:r>
              <a:rPr lang="en-GB" i="1" dirty="0" smtClean="0"/>
              <a:t>Postulates of the Science of Space</a:t>
            </a:r>
            <a:r>
              <a:rPr lang="en-GB" dirty="0" smtClean="0"/>
              <a:t> (1873):</a:t>
            </a:r>
          </a:p>
          <a:p>
            <a:pPr lvl="1" indent="-457200">
              <a:lnSpc>
                <a:spcPct val="120000"/>
              </a:lnSpc>
              <a:spcBef>
                <a:spcPts val="0"/>
              </a:spcBef>
              <a:spcAft>
                <a:spcPts val="1600"/>
              </a:spcAft>
              <a:buSzPts val="2400"/>
              <a:buFont typeface="+mj-lt"/>
              <a:buAutoNum type="arabicPeriod"/>
            </a:pPr>
            <a:r>
              <a:rPr lang="en-GB" i="1" dirty="0" smtClean="0"/>
              <a:t>Continuity</a:t>
            </a:r>
          </a:p>
          <a:p>
            <a:pPr lvl="1" indent="-457200">
              <a:lnSpc>
                <a:spcPct val="120000"/>
              </a:lnSpc>
              <a:spcBef>
                <a:spcPts val="0"/>
              </a:spcBef>
              <a:spcAft>
                <a:spcPts val="1600"/>
              </a:spcAft>
              <a:buSzPts val="2400"/>
              <a:buFont typeface="+mj-lt"/>
              <a:buAutoNum type="arabicPeriod"/>
            </a:pPr>
            <a:r>
              <a:rPr lang="en-GB" i="1" dirty="0" smtClean="0"/>
              <a:t>Infinitesimal flatness</a:t>
            </a:r>
          </a:p>
          <a:p>
            <a:pPr lvl="1" indent="-457200">
              <a:lnSpc>
                <a:spcPct val="120000"/>
              </a:lnSpc>
              <a:spcBef>
                <a:spcPts val="0"/>
              </a:spcBef>
              <a:spcAft>
                <a:spcPts val="1600"/>
              </a:spcAft>
              <a:buSzPts val="2400"/>
              <a:buFont typeface="+mj-lt"/>
              <a:buAutoNum type="arabicPeriod"/>
            </a:pPr>
            <a:r>
              <a:rPr lang="en-GB" i="1" dirty="0" smtClean="0"/>
              <a:t>Superposition</a:t>
            </a:r>
            <a:r>
              <a:rPr lang="en-GB" dirty="0" smtClean="0"/>
              <a:t> (mobility of rigid figures, i.e. constant curvature)</a:t>
            </a:r>
          </a:p>
          <a:p>
            <a:pPr lvl="1" indent="-457200">
              <a:lnSpc>
                <a:spcPct val="120000"/>
              </a:lnSpc>
              <a:spcBef>
                <a:spcPts val="0"/>
              </a:spcBef>
              <a:spcAft>
                <a:spcPts val="1600"/>
              </a:spcAft>
              <a:buSzPts val="2400"/>
              <a:buFont typeface="+mj-lt"/>
              <a:buAutoNum type="arabicPeriod"/>
            </a:pPr>
            <a:r>
              <a:rPr lang="en-GB" i="1" dirty="0" smtClean="0"/>
              <a:t>Zero curvature </a:t>
            </a:r>
            <a:r>
              <a:rPr lang="en-GB" dirty="0" smtClean="0"/>
              <a:t>(this one is rejected by </a:t>
            </a:r>
            <a:r>
              <a:rPr lang="en-GB" dirty="0" err="1" smtClean="0"/>
              <a:t>Lobachevsky</a:t>
            </a:r>
            <a:r>
              <a:rPr lang="en-GB" dirty="0" smtClean="0"/>
              <a:t>)</a:t>
            </a:r>
          </a:p>
          <a:p>
            <a:pPr marL="274320" indent="-274320">
              <a:lnSpc>
                <a:spcPct val="120000"/>
              </a:lnSpc>
              <a:spcBef>
                <a:spcPts val="0"/>
              </a:spcBef>
              <a:spcAft>
                <a:spcPts val="1600"/>
              </a:spcAft>
              <a:buSzPts val="2400"/>
            </a:pPr>
            <a:r>
              <a:rPr lang="en-GB" dirty="0" smtClean="0"/>
              <a:t>For </a:t>
            </a:r>
            <a:r>
              <a:rPr lang="en-GB" dirty="0" err="1" smtClean="0"/>
              <a:t>Delboeuf</a:t>
            </a:r>
            <a:r>
              <a:rPr lang="en-GB" dirty="0" smtClean="0"/>
              <a:t> however, all of these postulates are already contained in the single concept of </a:t>
            </a:r>
            <a:r>
              <a:rPr lang="en-GB" dirty="0" smtClean="0">
                <a:solidFill>
                  <a:srgbClr val="FFC000"/>
                </a:solidFill>
              </a:rPr>
              <a:t>homogeneity</a:t>
            </a:r>
            <a:r>
              <a:rPr lang="en-GB" dirty="0" smtClean="0"/>
              <a:t>.</a:t>
            </a:r>
          </a:p>
        </p:txBody>
      </p:sp>
      <p:pic>
        <p:nvPicPr>
          <p:cNvPr id="4098" name="Picture 2" descr="William Kingdon Clifford (1845-1879) - Find a Grave Memori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4561" y="2682240"/>
            <a:ext cx="1908670" cy="24117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6663" y="416560"/>
            <a:ext cx="1516537" cy="2087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804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8">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8">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15"/>
          <p:cNvSpPr txBox="1">
            <a:spLocks noGrp="1"/>
          </p:cNvSpPr>
          <p:nvPr>
            <p:ph type="title"/>
          </p:nvPr>
        </p:nvSpPr>
        <p:spPr>
          <a:xfrm>
            <a:off x="609600" y="274638"/>
            <a:ext cx="10972800" cy="700722"/>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EFEFE"/>
              </a:buClr>
              <a:buSzPts val="3600"/>
              <a:buFont typeface="Century Gothic"/>
              <a:buNone/>
            </a:pPr>
            <a:r>
              <a:rPr lang="en-GB" dirty="0" smtClean="0">
                <a:latin typeface="+mj-lt"/>
              </a:rPr>
              <a:t>3.3 Generating </a:t>
            </a:r>
            <a:r>
              <a:rPr lang="en-GB" dirty="0" smtClean="0">
                <a:latin typeface="+mj-lt"/>
              </a:rPr>
              <a:t>Parallels</a:t>
            </a:r>
            <a:endParaRPr dirty="0">
              <a:latin typeface="+mj-lt"/>
            </a:endParaRPr>
          </a:p>
        </p:txBody>
      </p:sp>
      <p:sp>
        <p:nvSpPr>
          <p:cNvPr id="277" name="Google Shape;277;p15"/>
          <p:cNvSpPr txBox="1">
            <a:spLocks noGrp="1"/>
          </p:cNvSpPr>
          <p:nvPr>
            <p:ph sz="quarter" idx="13"/>
          </p:nvPr>
        </p:nvSpPr>
        <p:spPr>
          <a:xfrm>
            <a:off x="609600" y="1051561"/>
            <a:ext cx="10474960" cy="4525963"/>
          </a:xfrm>
          <a:prstGeom prst="rect">
            <a:avLst/>
          </a:prstGeom>
          <a:noFill/>
          <a:ln>
            <a:noFill/>
          </a:ln>
        </p:spPr>
        <p:txBody>
          <a:bodyPr spcFirstLastPara="1" wrap="square" lIns="91425" tIns="45700" rIns="91425" bIns="45700" anchor="t" anchorCtr="0">
            <a:normAutofit/>
          </a:bodyPr>
          <a:lstStyle/>
          <a:p>
            <a:pPr>
              <a:spcBef>
                <a:spcPts val="480"/>
              </a:spcBef>
              <a:spcAft>
                <a:spcPts val="0"/>
              </a:spcAft>
              <a:buSzPts val="2400"/>
            </a:pPr>
            <a:r>
              <a:rPr lang="en-GB" dirty="0" smtClean="0"/>
              <a:t>The final challenge for </a:t>
            </a:r>
            <a:r>
              <a:rPr lang="en-GB" dirty="0" err="1" smtClean="0"/>
              <a:t>Delboeuf</a:t>
            </a:r>
            <a:r>
              <a:rPr lang="en-GB" dirty="0" smtClean="0"/>
              <a:t> was to find a ground for the theory of parallels.</a:t>
            </a:r>
          </a:p>
          <a:p>
            <a:pPr>
              <a:spcBef>
                <a:spcPts val="480"/>
              </a:spcBef>
              <a:spcAft>
                <a:spcPts val="0"/>
              </a:spcAft>
              <a:buSzPts val="2400"/>
            </a:pPr>
            <a:r>
              <a:rPr lang="en-GB" dirty="0" err="1" smtClean="0"/>
              <a:t>Delboeuf</a:t>
            </a:r>
            <a:r>
              <a:rPr lang="en-GB" dirty="0" smtClean="0"/>
              <a:t> again uses similarity transformations.</a:t>
            </a:r>
          </a:p>
          <a:p>
            <a:pPr>
              <a:spcBef>
                <a:spcPts val="480"/>
              </a:spcBef>
              <a:spcAft>
                <a:spcPts val="0"/>
              </a:spcAft>
              <a:buSzPts val="2400"/>
            </a:pPr>
            <a:r>
              <a:rPr lang="en-GB" dirty="0" smtClean="0"/>
              <a:t>This method automatically </a:t>
            </a:r>
            <a:r>
              <a:rPr lang="en-GB" dirty="0"/>
              <a:t>excludes </a:t>
            </a:r>
            <a:r>
              <a:rPr lang="en-GB" dirty="0" smtClean="0"/>
              <a:t>notions </a:t>
            </a:r>
            <a:r>
              <a:rPr lang="en-GB" dirty="0"/>
              <a:t>of parallels in hyperbolic </a:t>
            </a:r>
            <a:r>
              <a:rPr lang="en-GB" dirty="0" smtClean="0"/>
              <a:t>geometry.</a:t>
            </a:r>
            <a:endParaRPr dirty="0"/>
          </a:p>
        </p:txBody>
      </p:sp>
      <p:pic>
        <p:nvPicPr>
          <p:cNvPr id="4" name="EnlargeLine@2023-12-13@15-16-3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11366" y="2407920"/>
            <a:ext cx="5800554" cy="32393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video>
              <p:cMediaNode vol="80000">
                <p:cTn id="20"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15"/>
          <p:cNvSpPr txBox="1">
            <a:spLocks noGrp="1"/>
          </p:cNvSpPr>
          <p:nvPr>
            <p:ph type="title"/>
          </p:nvPr>
        </p:nvSpPr>
        <p:spPr>
          <a:xfrm>
            <a:off x="436880" y="386398"/>
            <a:ext cx="10972800" cy="700722"/>
          </a:xfrm>
          <a:prstGeom prst="rect">
            <a:avLst/>
          </a:prstGeom>
          <a:noFill/>
          <a:ln>
            <a:noFill/>
          </a:ln>
        </p:spPr>
        <p:txBody>
          <a:bodyPr spcFirstLastPara="1" wrap="square" lIns="91425" tIns="45700" rIns="91425" bIns="45700" anchor="b" anchorCtr="0">
            <a:normAutofit/>
          </a:bodyPr>
          <a:lstStyle/>
          <a:p>
            <a:pPr lvl="0">
              <a:buSzPts val="3600"/>
            </a:pPr>
            <a:r>
              <a:rPr lang="en-GB" dirty="0">
                <a:latin typeface="+mj-lt"/>
              </a:rPr>
              <a:t>3.3 </a:t>
            </a:r>
            <a:r>
              <a:rPr lang="en-GB" dirty="0" err="1">
                <a:latin typeface="+mj-lt"/>
              </a:rPr>
              <a:t>Delboeuf’s</a:t>
            </a:r>
            <a:r>
              <a:rPr lang="en-GB" dirty="0">
                <a:latin typeface="+mj-lt"/>
              </a:rPr>
              <a:t> philosophical aims</a:t>
            </a:r>
            <a:endParaRPr dirty="0">
              <a:latin typeface="+mj-lt"/>
            </a:endParaRPr>
          </a:p>
        </p:txBody>
      </p:sp>
      <p:sp>
        <p:nvSpPr>
          <p:cNvPr id="277" name="Google Shape;277;p15"/>
          <p:cNvSpPr txBox="1">
            <a:spLocks noGrp="1"/>
          </p:cNvSpPr>
          <p:nvPr>
            <p:ph sz="quarter" idx="13"/>
          </p:nvPr>
        </p:nvSpPr>
        <p:spPr>
          <a:xfrm>
            <a:off x="609600" y="1305561"/>
            <a:ext cx="9458960" cy="4525963"/>
          </a:xfrm>
          <a:prstGeom prst="rect">
            <a:avLst/>
          </a:prstGeom>
          <a:noFill/>
          <a:ln>
            <a:noFill/>
          </a:ln>
        </p:spPr>
        <p:txBody>
          <a:bodyPr spcFirstLastPara="1" wrap="square" lIns="91425" tIns="45700" rIns="91425" bIns="45700" anchor="t" anchorCtr="0">
            <a:normAutofit/>
          </a:bodyPr>
          <a:lstStyle/>
          <a:p>
            <a:r>
              <a:rPr lang="en-GB" sz="1800" dirty="0"/>
              <a:t>The bulk of the book is in fact philosophical, concerns an attempt to reconcile realism and idealism.</a:t>
            </a:r>
          </a:p>
          <a:p>
            <a:pPr lvl="1"/>
            <a:r>
              <a:rPr lang="en-GB" sz="1800" dirty="0"/>
              <a:t>Experience presents us with a world of difference, change, inhomogeneity</a:t>
            </a:r>
          </a:p>
          <a:p>
            <a:pPr lvl="1"/>
            <a:r>
              <a:rPr lang="en-GB" sz="1800" dirty="0"/>
              <a:t>The mind seeks to find unity within these phenomena, to make </a:t>
            </a:r>
            <a:r>
              <a:rPr lang="en-GB" sz="1800" dirty="0" smtClean="0"/>
              <a:t>generalisations.</a:t>
            </a:r>
          </a:p>
          <a:p>
            <a:r>
              <a:rPr lang="en-GB" sz="1800" dirty="0" smtClean="0"/>
              <a:t>Of the mind </a:t>
            </a:r>
            <a:r>
              <a:rPr lang="en-GB" sz="1800" dirty="0" err="1" smtClean="0"/>
              <a:t>Delboeuf</a:t>
            </a:r>
            <a:r>
              <a:rPr lang="en-GB" sz="1800" dirty="0" smtClean="0"/>
              <a:t> says</a:t>
            </a:r>
            <a:endParaRPr lang="en-GB" sz="1800" dirty="0"/>
          </a:p>
          <a:p>
            <a:pPr lvl="1"/>
            <a:r>
              <a:rPr lang="en-GB" sz="1800" i="1" dirty="0">
                <a:solidFill>
                  <a:srgbClr val="00B050"/>
                </a:solidFill>
              </a:rPr>
              <a:t>“we see in intelligence simply a synthetic force which tends towards unity, towards the </a:t>
            </a:r>
            <a:r>
              <a:rPr lang="en-GB" sz="1800" i="1" dirty="0" err="1">
                <a:solidFill>
                  <a:srgbClr val="00B050"/>
                </a:solidFill>
              </a:rPr>
              <a:t>uniformization</a:t>
            </a:r>
            <a:r>
              <a:rPr lang="en-GB" sz="1800" i="1" dirty="0">
                <a:solidFill>
                  <a:srgbClr val="00B050"/>
                </a:solidFill>
              </a:rPr>
              <a:t> (if we can risk this word) of phenomena. She feels a need to transform the varied world of perceptions into a universe of conceptions; accidental, fortuitous relationships, into general laws, true everywhere and always […]”</a:t>
            </a:r>
          </a:p>
          <a:p>
            <a:r>
              <a:rPr lang="en-GB" sz="1800" dirty="0"/>
              <a:t>The concept of space, characterised by its homogeneity, </a:t>
            </a:r>
            <a:r>
              <a:rPr lang="en-GB" sz="1800" dirty="0" smtClean="0"/>
              <a:t>is </a:t>
            </a:r>
            <a:r>
              <a:rPr lang="en-GB" sz="1800" dirty="0"/>
              <a:t>an expression of </a:t>
            </a:r>
            <a:r>
              <a:rPr lang="en-GB" sz="1800" dirty="0" smtClean="0"/>
              <a:t>our mind’s attempt to bring unity to experience</a:t>
            </a:r>
            <a:endParaRPr lang="en-GB" sz="1800" dirty="0"/>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6663" y="416560"/>
            <a:ext cx="1516537" cy="2087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897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7" name="Google Shape;297;p16"/>
          <p:cNvSpPr txBox="1">
            <a:spLocks noGrp="1"/>
          </p:cNvSpPr>
          <p:nvPr>
            <p:ph type="title"/>
          </p:nvPr>
        </p:nvSpPr>
        <p:spPr>
          <a:xfrm>
            <a:off x="3581400" y="965580"/>
            <a:ext cx="5204489" cy="3160593"/>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dk1"/>
              </a:buClr>
              <a:buSzPts val="3800"/>
              <a:buFont typeface="Century Gothic"/>
              <a:buNone/>
            </a:pPr>
            <a:r>
              <a:rPr lang="en-GB" sz="3800" dirty="0">
                <a:latin typeface="Century Gothic"/>
                <a:ea typeface="Century Gothic"/>
                <a:cs typeface="Century Gothic"/>
                <a:sym typeface="Century Gothic"/>
              </a:rPr>
              <a:t>4. </a:t>
            </a:r>
            <a:r>
              <a:rPr lang="en-GB" sz="3800" dirty="0" smtClean="0">
                <a:latin typeface="+mj-lt"/>
                <a:ea typeface="Century Gothic"/>
                <a:cs typeface="Century Gothic"/>
                <a:sym typeface="Century Gothic"/>
              </a:rPr>
              <a:t>Comparison</a:t>
            </a:r>
            <a:br>
              <a:rPr lang="en-GB" sz="3800" dirty="0" smtClean="0">
                <a:latin typeface="+mj-lt"/>
                <a:ea typeface="Century Gothic"/>
                <a:cs typeface="Century Gothic"/>
                <a:sym typeface="Century Gothic"/>
              </a:rPr>
            </a:br>
            <a:r>
              <a:rPr lang="en-GB" sz="3800" dirty="0" smtClean="0">
                <a:ea typeface="Century Gothic"/>
                <a:cs typeface="Century Gothic"/>
                <a:sym typeface="Century Gothic"/>
              </a:rPr>
              <a:t>&amp;</a:t>
            </a:r>
            <a:r>
              <a:rPr lang="en-GB" sz="3800" dirty="0" smtClean="0">
                <a:latin typeface="+mj-lt"/>
                <a:ea typeface="Century Gothic"/>
                <a:cs typeface="Century Gothic"/>
                <a:sym typeface="Century Gothic"/>
              </a:rPr>
              <a:t> Reflections</a:t>
            </a:r>
            <a:endParaRPr dirty="0">
              <a:latin typeface="+mj-lt"/>
            </a:endParaRPr>
          </a:p>
        </p:txBody>
      </p:sp>
      <p:sp>
        <p:nvSpPr>
          <p:cNvPr id="298" name="Google Shape;298;p16"/>
          <p:cNvSpPr/>
          <p:nvPr/>
        </p:nvSpPr>
        <p:spPr>
          <a:xfrm>
            <a:off x="10256275" y="975977"/>
            <a:ext cx="413564" cy="413564"/>
          </a:xfrm>
          <a:custGeom>
            <a:avLst/>
            <a:gdLst/>
            <a:ahLst/>
            <a:cxnLst/>
            <a:rect l="l" t="t" r="r" b="b"/>
            <a:pathLst>
              <a:path w="807148" h="807148" extrusionOk="0">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299" name="Google Shape;299;p16"/>
          <p:cNvSpPr/>
          <p:nvPr/>
        </p:nvSpPr>
        <p:spPr>
          <a:xfrm>
            <a:off x="10256275" y="975977"/>
            <a:ext cx="413564" cy="413564"/>
          </a:xfrm>
          <a:custGeom>
            <a:avLst/>
            <a:gdLst/>
            <a:ahLst/>
            <a:cxnLst/>
            <a:rect l="l" t="t" r="r" b="b"/>
            <a:pathLst>
              <a:path w="807148" h="807148" extrusionOk="0">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29803"/>
            </a:schemeClr>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grpSp>
        <p:nvGrpSpPr>
          <p:cNvPr id="300" name="Google Shape;300;p16"/>
          <p:cNvGrpSpPr/>
          <p:nvPr/>
        </p:nvGrpSpPr>
        <p:grpSpPr>
          <a:xfrm>
            <a:off x="2080947" y="1755501"/>
            <a:ext cx="1598829" cy="531293"/>
            <a:chOff x="2504802" y="1755501"/>
            <a:chExt cx="1598829" cy="531293"/>
          </a:xfrm>
        </p:grpSpPr>
        <p:sp>
          <p:nvSpPr>
            <p:cNvPr id="301" name="Google Shape;301;p16"/>
            <p:cNvSpPr/>
            <p:nvPr/>
          </p:nvSpPr>
          <p:spPr>
            <a:xfrm>
              <a:off x="2504802" y="2113855"/>
              <a:ext cx="1598614" cy="172939"/>
            </a:xfrm>
            <a:custGeom>
              <a:avLst/>
              <a:gdLst/>
              <a:ahLst/>
              <a:cxnLst/>
              <a:rect l="l" t="t" r="r" b="b"/>
              <a:pathLst>
                <a:path w="1598614" h="172939" extrusionOk="0">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02" name="Google Shape;302;p16"/>
            <p:cNvSpPr/>
            <p:nvPr/>
          </p:nvSpPr>
          <p:spPr>
            <a:xfrm>
              <a:off x="2504802" y="1755501"/>
              <a:ext cx="1598829" cy="172724"/>
            </a:xfrm>
            <a:custGeom>
              <a:avLst/>
              <a:gdLst/>
              <a:ahLst/>
              <a:cxnLst/>
              <a:rect l="l" t="t" r="r" b="b"/>
              <a:pathLst>
                <a:path w="1598829" h="172724" extrusionOk="0">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grpSp>
      <p:sp>
        <p:nvSpPr>
          <p:cNvPr id="303" name="Google Shape;303;p16"/>
          <p:cNvSpPr/>
          <p:nvPr/>
        </p:nvSpPr>
        <p:spPr>
          <a:xfrm>
            <a:off x="1719820" y="4236107"/>
            <a:ext cx="510988" cy="510988"/>
          </a:xfrm>
          <a:prstGeom prst="ellipse">
            <a:avLst/>
          </a:prstGeom>
          <a:solidFill>
            <a:srgbClr val="FFFFFF"/>
          </a:solidFill>
          <a:ln w="2857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04" name="Google Shape;304;p16"/>
          <p:cNvSpPr/>
          <p:nvPr/>
        </p:nvSpPr>
        <p:spPr>
          <a:xfrm>
            <a:off x="1719820" y="4236107"/>
            <a:ext cx="510988" cy="510988"/>
          </a:xfrm>
          <a:prstGeom prst="ellipse">
            <a:avLst/>
          </a:prstGeom>
          <a:solidFill>
            <a:schemeClr val="accent2">
              <a:alpha val="29803"/>
            </a:schemeClr>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grpSp>
        <p:nvGrpSpPr>
          <p:cNvPr id="305" name="Google Shape;305;p16"/>
          <p:cNvGrpSpPr/>
          <p:nvPr/>
        </p:nvGrpSpPr>
        <p:grpSpPr>
          <a:xfrm>
            <a:off x="8597506" y="4175798"/>
            <a:ext cx="1861486" cy="1861665"/>
            <a:chOff x="5734053" y="3067000"/>
            <a:chExt cx="724484" cy="724549"/>
          </a:xfrm>
        </p:grpSpPr>
        <p:sp>
          <p:nvSpPr>
            <p:cNvPr id="306" name="Google Shape;306;p16"/>
            <p:cNvSpPr/>
            <p:nvPr/>
          </p:nvSpPr>
          <p:spPr>
            <a:xfrm>
              <a:off x="5734055" y="3067000"/>
              <a:ext cx="14192" cy="14097"/>
            </a:xfrm>
            <a:custGeom>
              <a:avLst/>
              <a:gdLst/>
              <a:ahLst/>
              <a:cxnLst/>
              <a:rect l="l" t="t" r="r" b="b"/>
              <a:pathLst>
                <a:path w="14192" h="14097" extrusionOk="0">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07" name="Google Shape;307;p16"/>
            <p:cNvSpPr/>
            <p:nvPr/>
          </p:nvSpPr>
          <p:spPr>
            <a:xfrm>
              <a:off x="5793300" y="3067000"/>
              <a:ext cx="14097" cy="14097"/>
            </a:xfrm>
            <a:custGeom>
              <a:avLst/>
              <a:gdLst/>
              <a:ahLst/>
              <a:cxnLst/>
              <a:rect l="l" t="t" r="r" b="b"/>
              <a:pathLst>
                <a:path w="14097" h="14097" extrusionOk="0">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08" name="Google Shape;308;p16"/>
            <p:cNvSpPr/>
            <p:nvPr/>
          </p:nvSpPr>
          <p:spPr>
            <a:xfrm>
              <a:off x="5852450" y="3067000"/>
              <a:ext cx="14096" cy="14097"/>
            </a:xfrm>
            <a:custGeom>
              <a:avLst/>
              <a:gdLst/>
              <a:ahLst/>
              <a:cxnLst/>
              <a:rect l="l" t="t" r="r" b="b"/>
              <a:pathLst>
                <a:path w="14096" h="14097"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09" name="Google Shape;309;p16"/>
            <p:cNvSpPr/>
            <p:nvPr/>
          </p:nvSpPr>
          <p:spPr>
            <a:xfrm>
              <a:off x="5911695" y="3067000"/>
              <a:ext cx="14096" cy="14097"/>
            </a:xfrm>
            <a:custGeom>
              <a:avLst/>
              <a:gdLst/>
              <a:ahLst/>
              <a:cxnLst/>
              <a:rect l="l" t="t" r="r" b="b"/>
              <a:pathLst>
                <a:path w="14096" h="14097"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10" name="Google Shape;310;p16"/>
            <p:cNvSpPr/>
            <p:nvPr/>
          </p:nvSpPr>
          <p:spPr>
            <a:xfrm>
              <a:off x="5970846" y="3067000"/>
              <a:ext cx="14096" cy="14097"/>
            </a:xfrm>
            <a:custGeom>
              <a:avLst/>
              <a:gdLst/>
              <a:ahLst/>
              <a:cxnLst/>
              <a:rect l="l" t="t" r="r" b="b"/>
              <a:pathLst>
                <a:path w="14096" h="14097"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11" name="Google Shape;311;p16"/>
            <p:cNvSpPr/>
            <p:nvPr/>
          </p:nvSpPr>
          <p:spPr>
            <a:xfrm>
              <a:off x="6030092" y="3067000"/>
              <a:ext cx="14097" cy="14097"/>
            </a:xfrm>
            <a:custGeom>
              <a:avLst/>
              <a:gdLst/>
              <a:ahLst/>
              <a:cxnLst/>
              <a:rect l="l" t="t" r="r" b="b"/>
              <a:pathLst>
                <a:path w="14097" h="14097" extrusionOk="0">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12" name="Google Shape;312;p16"/>
            <p:cNvSpPr/>
            <p:nvPr/>
          </p:nvSpPr>
          <p:spPr>
            <a:xfrm>
              <a:off x="6089242" y="3067000"/>
              <a:ext cx="14096" cy="14097"/>
            </a:xfrm>
            <a:custGeom>
              <a:avLst/>
              <a:gdLst/>
              <a:ahLst/>
              <a:cxnLst/>
              <a:rect l="l" t="t" r="r" b="b"/>
              <a:pathLst>
                <a:path w="14096" h="14097"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13" name="Google Shape;313;p16"/>
            <p:cNvSpPr/>
            <p:nvPr/>
          </p:nvSpPr>
          <p:spPr>
            <a:xfrm>
              <a:off x="5734055" y="3126244"/>
              <a:ext cx="14192" cy="14097"/>
            </a:xfrm>
            <a:custGeom>
              <a:avLst/>
              <a:gdLst/>
              <a:ahLst/>
              <a:cxnLst/>
              <a:rect l="l" t="t" r="r" b="b"/>
              <a:pathLst>
                <a:path w="14192" h="14097" extrusionOk="0">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14" name="Google Shape;314;p16"/>
            <p:cNvSpPr/>
            <p:nvPr/>
          </p:nvSpPr>
          <p:spPr>
            <a:xfrm>
              <a:off x="5793300" y="3126242"/>
              <a:ext cx="14097" cy="14099"/>
            </a:xfrm>
            <a:custGeom>
              <a:avLst/>
              <a:gdLst/>
              <a:ahLst/>
              <a:cxnLst/>
              <a:rect l="l" t="t" r="r" b="b"/>
              <a:pathLst>
                <a:path w="14097" h="14099" extrusionOk="0">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15" name="Google Shape;315;p16"/>
            <p:cNvSpPr/>
            <p:nvPr/>
          </p:nvSpPr>
          <p:spPr>
            <a:xfrm>
              <a:off x="5852450" y="3126242"/>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16" name="Google Shape;316;p16"/>
            <p:cNvSpPr/>
            <p:nvPr/>
          </p:nvSpPr>
          <p:spPr>
            <a:xfrm>
              <a:off x="5911695" y="3126242"/>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17" name="Google Shape;317;p16"/>
            <p:cNvSpPr/>
            <p:nvPr/>
          </p:nvSpPr>
          <p:spPr>
            <a:xfrm>
              <a:off x="5970846" y="3126242"/>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18" name="Google Shape;318;p16"/>
            <p:cNvSpPr/>
            <p:nvPr/>
          </p:nvSpPr>
          <p:spPr>
            <a:xfrm>
              <a:off x="6030091" y="3126244"/>
              <a:ext cx="14097" cy="14097"/>
            </a:xfrm>
            <a:custGeom>
              <a:avLst/>
              <a:gdLst/>
              <a:ahLst/>
              <a:cxnLst/>
              <a:rect l="l" t="t" r="r" b="b"/>
              <a:pathLst>
                <a:path w="14097" h="14097"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19" name="Google Shape;319;p16"/>
            <p:cNvSpPr/>
            <p:nvPr/>
          </p:nvSpPr>
          <p:spPr>
            <a:xfrm>
              <a:off x="6089242" y="3126242"/>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20" name="Google Shape;320;p16"/>
            <p:cNvSpPr/>
            <p:nvPr/>
          </p:nvSpPr>
          <p:spPr>
            <a:xfrm>
              <a:off x="5734055" y="3185393"/>
              <a:ext cx="14192" cy="14096"/>
            </a:xfrm>
            <a:custGeom>
              <a:avLst/>
              <a:gdLst/>
              <a:ahLst/>
              <a:cxnLst/>
              <a:rect l="l" t="t" r="r" b="b"/>
              <a:pathLst>
                <a:path w="14192" h="14096" extrusionOk="0">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21" name="Google Shape;321;p16"/>
            <p:cNvSpPr/>
            <p:nvPr/>
          </p:nvSpPr>
          <p:spPr>
            <a:xfrm>
              <a:off x="5793300" y="3185393"/>
              <a:ext cx="14097" cy="14097"/>
            </a:xfrm>
            <a:custGeom>
              <a:avLst/>
              <a:gdLst/>
              <a:ahLst/>
              <a:cxnLst/>
              <a:rect l="l" t="t" r="r" b="b"/>
              <a:pathLst>
                <a:path w="14097" h="14097" extrusionOk="0">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22" name="Google Shape;322;p16"/>
            <p:cNvSpPr/>
            <p:nvPr/>
          </p:nvSpPr>
          <p:spPr>
            <a:xfrm>
              <a:off x="5852450" y="3185393"/>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23" name="Google Shape;323;p16"/>
            <p:cNvSpPr/>
            <p:nvPr/>
          </p:nvSpPr>
          <p:spPr>
            <a:xfrm>
              <a:off x="5911695" y="3185393"/>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24" name="Google Shape;324;p16"/>
            <p:cNvSpPr/>
            <p:nvPr/>
          </p:nvSpPr>
          <p:spPr>
            <a:xfrm>
              <a:off x="5970846" y="3185393"/>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25" name="Google Shape;325;p16"/>
            <p:cNvSpPr/>
            <p:nvPr/>
          </p:nvSpPr>
          <p:spPr>
            <a:xfrm>
              <a:off x="6030092" y="3185393"/>
              <a:ext cx="14097" cy="14097"/>
            </a:xfrm>
            <a:custGeom>
              <a:avLst/>
              <a:gdLst/>
              <a:ahLst/>
              <a:cxnLst/>
              <a:rect l="l" t="t" r="r" b="b"/>
              <a:pathLst>
                <a:path w="14097" h="14097" extrusionOk="0">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26" name="Google Shape;326;p16"/>
            <p:cNvSpPr/>
            <p:nvPr/>
          </p:nvSpPr>
          <p:spPr>
            <a:xfrm>
              <a:off x="6089242" y="3185393"/>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27" name="Google Shape;327;p16"/>
            <p:cNvSpPr/>
            <p:nvPr/>
          </p:nvSpPr>
          <p:spPr>
            <a:xfrm>
              <a:off x="5734055" y="3244637"/>
              <a:ext cx="14192" cy="14096"/>
            </a:xfrm>
            <a:custGeom>
              <a:avLst/>
              <a:gdLst/>
              <a:ahLst/>
              <a:cxnLst/>
              <a:rect l="l" t="t" r="r" b="b"/>
              <a:pathLst>
                <a:path w="14192" h="14096" extrusionOk="0">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28" name="Google Shape;328;p16"/>
            <p:cNvSpPr/>
            <p:nvPr/>
          </p:nvSpPr>
          <p:spPr>
            <a:xfrm>
              <a:off x="5793300" y="3244635"/>
              <a:ext cx="14097" cy="14099"/>
            </a:xfrm>
            <a:custGeom>
              <a:avLst/>
              <a:gdLst/>
              <a:ahLst/>
              <a:cxnLst/>
              <a:rect l="l" t="t" r="r" b="b"/>
              <a:pathLst>
                <a:path w="14097" h="14099" extrusionOk="0">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29" name="Google Shape;329;p16"/>
            <p:cNvSpPr/>
            <p:nvPr/>
          </p:nvSpPr>
          <p:spPr>
            <a:xfrm>
              <a:off x="5852450" y="3244635"/>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30" name="Google Shape;330;p16"/>
            <p:cNvSpPr/>
            <p:nvPr/>
          </p:nvSpPr>
          <p:spPr>
            <a:xfrm>
              <a:off x="5911695" y="3244635"/>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31" name="Google Shape;331;p16"/>
            <p:cNvSpPr/>
            <p:nvPr/>
          </p:nvSpPr>
          <p:spPr>
            <a:xfrm>
              <a:off x="5970846" y="3244635"/>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32" name="Google Shape;332;p16"/>
            <p:cNvSpPr/>
            <p:nvPr/>
          </p:nvSpPr>
          <p:spPr>
            <a:xfrm>
              <a:off x="6030091" y="3244637"/>
              <a:ext cx="14097" cy="14096"/>
            </a:xfrm>
            <a:custGeom>
              <a:avLst/>
              <a:gdLst/>
              <a:ahLst/>
              <a:cxnLst/>
              <a:rect l="l" t="t" r="r" b="b"/>
              <a:pathLst>
                <a:path w="14097"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33" name="Google Shape;333;p16"/>
            <p:cNvSpPr/>
            <p:nvPr/>
          </p:nvSpPr>
          <p:spPr>
            <a:xfrm>
              <a:off x="6089242" y="3244635"/>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34" name="Google Shape;334;p16"/>
            <p:cNvSpPr/>
            <p:nvPr/>
          </p:nvSpPr>
          <p:spPr>
            <a:xfrm>
              <a:off x="5734055" y="3303786"/>
              <a:ext cx="14192" cy="14096"/>
            </a:xfrm>
            <a:custGeom>
              <a:avLst/>
              <a:gdLst/>
              <a:ahLst/>
              <a:cxnLst/>
              <a:rect l="l" t="t" r="r" b="b"/>
              <a:pathLst>
                <a:path w="14192" h="14096" extrusionOk="0">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35" name="Google Shape;335;p16"/>
            <p:cNvSpPr/>
            <p:nvPr/>
          </p:nvSpPr>
          <p:spPr>
            <a:xfrm>
              <a:off x="5793300" y="3303786"/>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36" name="Google Shape;336;p16"/>
            <p:cNvSpPr/>
            <p:nvPr/>
          </p:nvSpPr>
          <p:spPr>
            <a:xfrm>
              <a:off x="5852450" y="3303786"/>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37" name="Google Shape;337;p16"/>
            <p:cNvSpPr/>
            <p:nvPr/>
          </p:nvSpPr>
          <p:spPr>
            <a:xfrm>
              <a:off x="5911695" y="3303786"/>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38" name="Google Shape;338;p16"/>
            <p:cNvSpPr/>
            <p:nvPr/>
          </p:nvSpPr>
          <p:spPr>
            <a:xfrm>
              <a:off x="5970846" y="3303786"/>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39" name="Google Shape;339;p16"/>
            <p:cNvSpPr/>
            <p:nvPr/>
          </p:nvSpPr>
          <p:spPr>
            <a:xfrm>
              <a:off x="6030091" y="3303786"/>
              <a:ext cx="14097" cy="14096"/>
            </a:xfrm>
            <a:custGeom>
              <a:avLst/>
              <a:gdLst/>
              <a:ahLst/>
              <a:cxnLst/>
              <a:rect l="l" t="t" r="r" b="b"/>
              <a:pathLst>
                <a:path w="14097"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40" name="Google Shape;340;p16"/>
            <p:cNvSpPr/>
            <p:nvPr/>
          </p:nvSpPr>
          <p:spPr>
            <a:xfrm>
              <a:off x="6089242" y="3303786"/>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41" name="Google Shape;341;p16"/>
            <p:cNvSpPr/>
            <p:nvPr/>
          </p:nvSpPr>
          <p:spPr>
            <a:xfrm>
              <a:off x="5734055" y="3363031"/>
              <a:ext cx="14192" cy="14097"/>
            </a:xfrm>
            <a:custGeom>
              <a:avLst/>
              <a:gdLst/>
              <a:ahLst/>
              <a:cxnLst/>
              <a:rect l="l" t="t" r="r" b="b"/>
              <a:pathLst>
                <a:path w="14192" h="14097" extrusionOk="0">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42" name="Google Shape;342;p16"/>
            <p:cNvSpPr/>
            <p:nvPr/>
          </p:nvSpPr>
          <p:spPr>
            <a:xfrm>
              <a:off x="5793300" y="3363029"/>
              <a:ext cx="14097" cy="14099"/>
            </a:xfrm>
            <a:custGeom>
              <a:avLst/>
              <a:gdLst/>
              <a:ahLst/>
              <a:cxnLst/>
              <a:rect l="l" t="t" r="r" b="b"/>
              <a:pathLst>
                <a:path w="14097" h="14099" extrusionOk="0">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43" name="Google Shape;343;p16"/>
            <p:cNvSpPr/>
            <p:nvPr/>
          </p:nvSpPr>
          <p:spPr>
            <a:xfrm>
              <a:off x="5852450" y="3363029"/>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44" name="Google Shape;344;p16"/>
            <p:cNvSpPr/>
            <p:nvPr/>
          </p:nvSpPr>
          <p:spPr>
            <a:xfrm>
              <a:off x="5911695" y="3363029"/>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45" name="Google Shape;345;p16"/>
            <p:cNvSpPr/>
            <p:nvPr/>
          </p:nvSpPr>
          <p:spPr>
            <a:xfrm>
              <a:off x="5970846" y="3363029"/>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46" name="Google Shape;346;p16"/>
            <p:cNvSpPr/>
            <p:nvPr/>
          </p:nvSpPr>
          <p:spPr>
            <a:xfrm>
              <a:off x="6030091" y="3363031"/>
              <a:ext cx="14097" cy="14097"/>
            </a:xfrm>
            <a:custGeom>
              <a:avLst/>
              <a:gdLst/>
              <a:ahLst/>
              <a:cxnLst/>
              <a:rect l="l" t="t" r="r" b="b"/>
              <a:pathLst>
                <a:path w="14097" h="14097"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47" name="Google Shape;347;p16"/>
            <p:cNvSpPr/>
            <p:nvPr/>
          </p:nvSpPr>
          <p:spPr>
            <a:xfrm>
              <a:off x="6089242" y="3363029"/>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48" name="Google Shape;348;p16"/>
            <p:cNvSpPr/>
            <p:nvPr/>
          </p:nvSpPr>
          <p:spPr>
            <a:xfrm>
              <a:off x="5734055" y="3422181"/>
              <a:ext cx="14192" cy="14096"/>
            </a:xfrm>
            <a:custGeom>
              <a:avLst/>
              <a:gdLst/>
              <a:ahLst/>
              <a:cxnLst/>
              <a:rect l="l" t="t" r="r" b="b"/>
              <a:pathLst>
                <a:path w="14192" h="14096" extrusionOk="0">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49" name="Google Shape;349;p16"/>
            <p:cNvSpPr/>
            <p:nvPr/>
          </p:nvSpPr>
          <p:spPr>
            <a:xfrm>
              <a:off x="5793300" y="3422181"/>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50" name="Google Shape;350;p16"/>
            <p:cNvSpPr/>
            <p:nvPr/>
          </p:nvSpPr>
          <p:spPr>
            <a:xfrm>
              <a:off x="5852450" y="342218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51" name="Google Shape;351;p16"/>
            <p:cNvSpPr/>
            <p:nvPr/>
          </p:nvSpPr>
          <p:spPr>
            <a:xfrm>
              <a:off x="5911695" y="342218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52" name="Google Shape;352;p16"/>
            <p:cNvSpPr/>
            <p:nvPr/>
          </p:nvSpPr>
          <p:spPr>
            <a:xfrm>
              <a:off x="5970846" y="342218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53" name="Google Shape;353;p16"/>
            <p:cNvSpPr/>
            <p:nvPr/>
          </p:nvSpPr>
          <p:spPr>
            <a:xfrm>
              <a:off x="6030091" y="3422181"/>
              <a:ext cx="14097" cy="14096"/>
            </a:xfrm>
            <a:custGeom>
              <a:avLst/>
              <a:gdLst/>
              <a:ahLst/>
              <a:cxnLst/>
              <a:rect l="l" t="t" r="r" b="b"/>
              <a:pathLst>
                <a:path w="14097"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54" name="Google Shape;354;p16"/>
            <p:cNvSpPr/>
            <p:nvPr/>
          </p:nvSpPr>
          <p:spPr>
            <a:xfrm>
              <a:off x="6089242" y="342218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55" name="Google Shape;355;p16"/>
            <p:cNvSpPr/>
            <p:nvPr/>
          </p:nvSpPr>
          <p:spPr>
            <a:xfrm>
              <a:off x="6148487" y="3067000"/>
              <a:ext cx="14097" cy="14097"/>
            </a:xfrm>
            <a:custGeom>
              <a:avLst/>
              <a:gdLst/>
              <a:ahLst/>
              <a:cxnLst/>
              <a:rect l="l" t="t" r="r" b="b"/>
              <a:pathLst>
                <a:path w="14097" h="14097" extrusionOk="0">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56" name="Google Shape;356;p16"/>
            <p:cNvSpPr/>
            <p:nvPr/>
          </p:nvSpPr>
          <p:spPr>
            <a:xfrm>
              <a:off x="6207638" y="3067000"/>
              <a:ext cx="14096" cy="14097"/>
            </a:xfrm>
            <a:custGeom>
              <a:avLst/>
              <a:gdLst/>
              <a:ahLst/>
              <a:cxnLst/>
              <a:rect l="l" t="t" r="r" b="b"/>
              <a:pathLst>
                <a:path w="14096" h="14097"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57" name="Google Shape;357;p16"/>
            <p:cNvSpPr/>
            <p:nvPr/>
          </p:nvSpPr>
          <p:spPr>
            <a:xfrm>
              <a:off x="6266883" y="3067000"/>
              <a:ext cx="14096" cy="14097"/>
            </a:xfrm>
            <a:custGeom>
              <a:avLst/>
              <a:gdLst/>
              <a:ahLst/>
              <a:cxnLst/>
              <a:rect l="l" t="t" r="r" b="b"/>
              <a:pathLst>
                <a:path w="14096" h="14097" extrusionOk="0">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58" name="Google Shape;358;p16"/>
            <p:cNvSpPr/>
            <p:nvPr/>
          </p:nvSpPr>
          <p:spPr>
            <a:xfrm>
              <a:off x="6326033" y="3067000"/>
              <a:ext cx="14096" cy="14097"/>
            </a:xfrm>
            <a:custGeom>
              <a:avLst/>
              <a:gdLst/>
              <a:ahLst/>
              <a:cxnLst/>
              <a:rect l="l" t="t" r="r" b="b"/>
              <a:pathLst>
                <a:path w="14096" h="14097"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59" name="Google Shape;359;p16"/>
            <p:cNvSpPr/>
            <p:nvPr/>
          </p:nvSpPr>
          <p:spPr>
            <a:xfrm>
              <a:off x="6385279" y="3067000"/>
              <a:ext cx="14096" cy="14097"/>
            </a:xfrm>
            <a:custGeom>
              <a:avLst/>
              <a:gdLst/>
              <a:ahLst/>
              <a:cxnLst/>
              <a:rect l="l" t="t" r="r" b="b"/>
              <a:pathLst>
                <a:path w="14096" h="14097" extrusionOk="0">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60" name="Google Shape;360;p16"/>
            <p:cNvSpPr/>
            <p:nvPr/>
          </p:nvSpPr>
          <p:spPr>
            <a:xfrm>
              <a:off x="6444429" y="3067000"/>
              <a:ext cx="14096" cy="14097"/>
            </a:xfrm>
            <a:custGeom>
              <a:avLst/>
              <a:gdLst/>
              <a:ahLst/>
              <a:cxnLst/>
              <a:rect l="l" t="t" r="r" b="b"/>
              <a:pathLst>
                <a:path w="14096" h="14097" extrusionOk="0">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61" name="Google Shape;361;p16"/>
            <p:cNvSpPr/>
            <p:nvPr/>
          </p:nvSpPr>
          <p:spPr>
            <a:xfrm>
              <a:off x="6148487" y="3126241"/>
              <a:ext cx="14097" cy="14099"/>
            </a:xfrm>
            <a:custGeom>
              <a:avLst/>
              <a:gdLst/>
              <a:ahLst/>
              <a:cxnLst/>
              <a:rect l="l" t="t" r="r" b="b"/>
              <a:pathLst>
                <a:path w="14097" h="14099" extrusionOk="0">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62" name="Google Shape;362;p16"/>
            <p:cNvSpPr/>
            <p:nvPr/>
          </p:nvSpPr>
          <p:spPr>
            <a:xfrm>
              <a:off x="6207638" y="3126241"/>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63" name="Google Shape;363;p16"/>
            <p:cNvSpPr/>
            <p:nvPr/>
          </p:nvSpPr>
          <p:spPr>
            <a:xfrm>
              <a:off x="6266883" y="3126241"/>
              <a:ext cx="14096" cy="14099"/>
            </a:xfrm>
            <a:custGeom>
              <a:avLst/>
              <a:gdLst/>
              <a:ahLst/>
              <a:cxnLst/>
              <a:rect l="l" t="t" r="r" b="b"/>
              <a:pathLst>
                <a:path w="14096" h="14099" extrusionOk="0">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64" name="Google Shape;364;p16"/>
            <p:cNvSpPr/>
            <p:nvPr/>
          </p:nvSpPr>
          <p:spPr>
            <a:xfrm>
              <a:off x="6326033" y="3126241"/>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65" name="Google Shape;365;p16"/>
            <p:cNvSpPr/>
            <p:nvPr/>
          </p:nvSpPr>
          <p:spPr>
            <a:xfrm>
              <a:off x="6385279" y="3126240"/>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66" name="Google Shape;366;p16"/>
            <p:cNvSpPr/>
            <p:nvPr/>
          </p:nvSpPr>
          <p:spPr>
            <a:xfrm>
              <a:off x="6444429" y="3126242"/>
              <a:ext cx="14096" cy="14097"/>
            </a:xfrm>
            <a:custGeom>
              <a:avLst/>
              <a:gdLst/>
              <a:ahLst/>
              <a:cxnLst/>
              <a:rect l="l" t="t" r="r" b="b"/>
              <a:pathLst>
                <a:path w="14096" h="14097"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67" name="Google Shape;367;p16"/>
            <p:cNvSpPr/>
            <p:nvPr/>
          </p:nvSpPr>
          <p:spPr>
            <a:xfrm>
              <a:off x="6148487" y="3185391"/>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68" name="Google Shape;368;p16"/>
            <p:cNvSpPr/>
            <p:nvPr/>
          </p:nvSpPr>
          <p:spPr>
            <a:xfrm>
              <a:off x="6207638" y="318539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69" name="Google Shape;369;p16"/>
            <p:cNvSpPr/>
            <p:nvPr/>
          </p:nvSpPr>
          <p:spPr>
            <a:xfrm>
              <a:off x="6266883" y="3185391"/>
              <a:ext cx="14096" cy="14096"/>
            </a:xfrm>
            <a:custGeom>
              <a:avLst/>
              <a:gdLst/>
              <a:ahLst/>
              <a:cxnLst/>
              <a:rect l="l" t="t" r="r" b="b"/>
              <a:pathLst>
                <a:path w="14096"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70" name="Google Shape;370;p16"/>
            <p:cNvSpPr/>
            <p:nvPr/>
          </p:nvSpPr>
          <p:spPr>
            <a:xfrm>
              <a:off x="6326033" y="318539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71" name="Google Shape;371;p16"/>
            <p:cNvSpPr/>
            <p:nvPr/>
          </p:nvSpPr>
          <p:spPr>
            <a:xfrm>
              <a:off x="6385279" y="318539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72" name="Google Shape;372;p16"/>
            <p:cNvSpPr/>
            <p:nvPr/>
          </p:nvSpPr>
          <p:spPr>
            <a:xfrm>
              <a:off x="6444429" y="3185391"/>
              <a:ext cx="14096" cy="14097"/>
            </a:xfrm>
            <a:custGeom>
              <a:avLst/>
              <a:gdLst/>
              <a:ahLst/>
              <a:cxnLst/>
              <a:rect l="l" t="t" r="r" b="b"/>
              <a:pathLst>
                <a:path w="14096" h="14097" extrusionOk="0">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73" name="Google Shape;373;p16"/>
            <p:cNvSpPr/>
            <p:nvPr/>
          </p:nvSpPr>
          <p:spPr>
            <a:xfrm>
              <a:off x="6148487" y="3244634"/>
              <a:ext cx="14097" cy="14099"/>
            </a:xfrm>
            <a:custGeom>
              <a:avLst/>
              <a:gdLst/>
              <a:ahLst/>
              <a:cxnLst/>
              <a:rect l="l" t="t" r="r" b="b"/>
              <a:pathLst>
                <a:path w="14097" h="14099" extrusionOk="0">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74" name="Google Shape;374;p16"/>
            <p:cNvSpPr/>
            <p:nvPr/>
          </p:nvSpPr>
          <p:spPr>
            <a:xfrm>
              <a:off x="6207638" y="3244634"/>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75" name="Google Shape;375;p16"/>
            <p:cNvSpPr/>
            <p:nvPr/>
          </p:nvSpPr>
          <p:spPr>
            <a:xfrm>
              <a:off x="6266883" y="3244634"/>
              <a:ext cx="14096" cy="14099"/>
            </a:xfrm>
            <a:custGeom>
              <a:avLst/>
              <a:gdLst/>
              <a:ahLst/>
              <a:cxnLst/>
              <a:rect l="l" t="t" r="r" b="b"/>
              <a:pathLst>
                <a:path w="14096" h="14099" extrusionOk="0">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76" name="Google Shape;376;p16"/>
            <p:cNvSpPr/>
            <p:nvPr/>
          </p:nvSpPr>
          <p:spPr>
            <a:xfrm>
              <a:off x="6326033" y="3244634"/>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77" name="Google Shape;377;p16"/>
            <p:cNvSpPr/>
            <p:nvPr/>
          </p:nvSpPr>
          <p:spPr>
            <a:xfrm>
              <a:off x="6385279" y="3244634"/>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78" name="Google Shape;378;p16"/>
            <p:cNvSpPr/>
            <p:nvPr/>
          </p:nvSpPr>
          <p:spPr>
            <a:xfrm>
              <a:off x="6444429" y="3244636"/>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79" name="Google Shape;379;p16"/>
            <p:cNvSpPr/>
            <p:nvPr/>
          </p:nvSpPr>
          <p:spPr>
            <a:xfrm>
              <a:off x="6148487" y="3303786"/>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80" name="Google Shape;380;p16"/>
            <p:cNvSpPr/>
            <p:nvPr/>
          </p:nvSpPr>
          <p:spPr>
            <a:xfrm>
              <a:off x="6207638" y="3303786"/>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81" name="Google Shape;381;p16"/>
            <p:cNvSpPr/>
            <p:nvPr/>
          </p:nvSpPr>
          <p:spPr>
            <a:xfrm>
              <a:off x="6266883" y="3303786"/>
              <a:ext cx="14096" cy="14096"/>
            </a:xfrm>
            <a:custGeom>
              <a:avLst/>
              <a:gdLst/>
              <a:ahLst/>
              <a:cxnLst/>
              <a:rect l="l" t="t" r="r" b="b"/>
              <a:pathLst>
                <a:path w="14096"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82" name="Google Shape;382;p16"/>
            <p:cNvSpPr/>
            <p:nvPr/>
          </p:nvSpPr>
          <p:spPr>
            <a:xfrm>
              <a:off x="6326033" y="3303786"/>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83" name="Google Shape;383;p16"/>
            <p:cNvSpPr/>
            <p:nvPr/>
          </p:nvSpPr>
          <p:spPr>
            <a:xfrm>
              <a:off x="6385279" y="3303786"/>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84" name="Google Shape;384;p16"/>
            <p:cNvSpPr/>
            <p:nvPr/>
          </p:nvSpPr>
          <p:spPr>
            <a:xfrm>
              <a:off x="6444429" y="3303785"/>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85" name="Google Shape;385;p16"/>
            <p:cNvSpPr/>
            <p:nvPr/>
          </p:nvSpPr>
          <p:spPr>
            <a:xfrm>
              <a:off x="6148487" y="3363028"/>
              <a:ext cx="14097" cy="14099"/>
            </a:xfrm>
            <a:custGeom>
              <a:avLst/>
              <a:gdLst/>
              <a:ahLst/>
              <a:cxnLst/>
              <a:rect l="l" t="t" r="r" b="b"/>
              <a:pathLst>
                <a:path w="14097" h="14099" extrusionOk="0">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86" name="Google Shape;386;p16"/>
            <p:cNvSpPr/>
            <p:nvPr/>
          </p:nvSpPr>
          <p:spPr>
            <a:xfrm>
              <a:off x="6207638" y="3363028"/>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87" name="Google Shape;387;p16"/>
            <p:cNvSpPr/>
            <p:nvPr/>
          </p:nvSpPr>
          <p:spPr>
            <a:xfrm>
              <a:off x="6266883" y="3363028"/>
              <a:ext cx="14096" cy="14099"/>
            </a:xfrm>
            <a:custGeom>
              <a:avLst/>
              <a:gdLst/>
              <a:ahLst/>
              <a:cxnLst/>
              <a:rect l="l" t="t" r="r" b="b"/>
              <a:pathLst>
                <a:path w="14096" h="14099" extrusionOk="0">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88" name="Google Shape;388;p16"/>
            <p:cNvSpPr/>
            <p:nvPr/>
          </p:nvSpPr>
          <p:spPr>
            <a:xfrm>
              <a:off x="6326033" y="3363028"/>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89" name="Google Shape;389;p16"/>
            <p:cNvSpPr/>
            <p:nvPr/>
          </p:nvSpPr>
          <p:spPr>
            <a:xfrm>
              <a:off x="6385279" y="3363027"/>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90" name="Google Shape;390;p16"/>
            <p:cNvSpPr/>
            <p:nvPr/>
          </p:nvSpPr>
          <p:spPr>
            <a:xfrm>
              <a:off x="6444429" y="3363029"/>
              <a:ext cx="14096" cy="14097"/>
            </a:xfrm>
            <a:custGeom>
              <a:avLst/>
              <a:gdLst/>
              <a:ahLst/>
              <a:cxnLst/>
              <a:rect l="l" t="t" r="r" b="b"/>
              <a:pathLst>
                <a:path w="14096" h="14097"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91" name="Google Shape;391;p16"/>
            <p:cNvSpPr/>
            <p:nvPr/>
          </p:nvSpPr>
          <p:spPr>
            <a:xfrm>
              <a:off x="6148487" y="3422179"/>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92" name="Google Shape;392;p16"/>
            <p:cNvSpPr/>
            <p:nvPr/>
          </p:nvSpPr>
          <p:spPr>
            <a:xfrm>
              <a:off x="6207638" y="3422179"/>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93" name="Google Shape;393;p16"/>
            <p:cNvSpPr/>
            <p:nvPr/>
          </p:nvSpPr>
          <p:spPr>
            <a:xfrm>
              <a:off x="6266883" y="3422179"/>
              <a:ext cx="14096" cy="14096"/>
            </a:xfrm>
            <a:custGeom>
              <a:avLst/>
              <a:gdLst/>
              <a:ahLst/>
              <a:cxnLst/>
              <a:rect l="l" t="t" r="r" b="b"/>
              <a:pathLst>
                <a:path w="14096"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94" name="Google Shape;394;p16"/>
            <p:cNvSpPr/>
            <p:nvPr/>
          </p:nvSpPr>
          <p:spPr>
            <a:xfrm>
              <a:off x="6326033" y="3422178"/>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95" name="Google Shape;395;p16"/>
            <p:cNvSpPr/>
            <p:nvPr/>
          </p:nvSpPr>
          <p:spPr>
            <a:xfrm>
              <a:off x="6385279" y="3422180"/>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96" name="Google Shape;396;p16"/>
            <p:cNvSpPr/>
            <p:nvPr/>
          </p:nvSpPr>
          <p:spPr>
            <a:xfrm>
              <a:off x="6444429" y="342218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97" name="Google Shape;397;p16"/>
            <p:cNvSpPr/>
            <p:nvPr/>
          </p:nvSpPr>
          <p:spPr>
            <a:xfrm>
              <a:off x="5734055" y="3481330"/>
              <a:ext cx="14192" cy="14096"/>
            </a:xfrm>
            <a:custGeom>
              <a:avLst/>
              <a:gdLst/>
              <a:ahLst/>
              <a:cxnLst/>
              <a:rect l="l" t="t" r="r" b="b"/>
              <a:pathLst>
                <a:path w="14192" h="14096" extrusionOk="0">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98" name="Google Shape;398;p16"/>
            <p:cNvSpPr/>
            <p:nvPr/>
          </p:nvSpPr>
          <p:spPr>
            <a:xfrm>
              <a:off x="5793300" y="3481330"/>
              <a:ext cx="14097" cy="14097"/>
            </a:xfrm>
            <a:custGeom>
              <a:avLst/>
              <a:gdLst/>
              <a:ahLst/>
              <a:cxnLst/>
              <a:rect l="l" t="t" r="r" b="b"/>
              <a:pathLst>
                <a:path w="14097" h="14097" extrusionOk="0">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399" name="Google Shape;399;p16"/>
            <p:cNvSpPr/>
            <p:nvPr/>
          </p:nvSpPr>
          <p:spPr>
            <a:xfrm>
              <a:off x="5852450" y="3481330"/>
              <a:ext cx="14096" cy="14096"/>
            </a:xfrm>
            <a:custGeom>
              <a:avLst/>
              <a:gdLst/>
              <a:ahLst/>
              <a:cxnLst/>
              <a:rect l="l" t="t" r="r" b="b"/>
              <a:pathLst>
                <a:path w="14096" h="14096"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00" name="Google Shape;400;p16"/>
            <p:cNvSpPr/>
            <p:nvPr/>
          </p:nvSpPr>
          <p:spPr>
            <a:xfrm>
              <a:off x="5911695" y="3481330"/>
              <a:ext cx="14096" cy="14096"/>
            </a:xfrm>
            <a:custGeom>
              <a:avLst/>
              <a:gdLst/>
              <a:ahLst/>
              <a:cxnLst/>
              <a:rect l="l" t="t" r="r" b="b"/>
              <a:pathLst>
                <a:path w="14096" h="14096"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01" name="Google Shape;401;p16"/>
            <p:cNvSpPr/>
            <p:nvPr/>
          </p:nvSpPr>
          <p:spPr>
            <a:xfrm>
              <a:off x="5970846" y="3481330"/>
              <a:ext cx="14096" cy="14096"/>
            </a:xfrm>
            <a:custGeom>
              <a:avLst/>
              <a:gdLst/>
              <a:ahLst/>
              <a:cxnLst/>
              <a:rect l="l" t="t" r="r" b="b"/>
              <a:pathLst>
                <a:path w="14096" h="14096"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02" name="Google Shape;402;p16"/>
            <p:cNvSpPr/>
            <p:nvPr/>
          </p:nvSpPr>
          <p:spPr>
            <a:xfrm>
              <a:off x="6030092" y="3481330"/>
              <a:ext cx="14097" cy="14097"/>
            </a:xfrm>
            <a:custGeom>
              <a:avLst/>
              <a:gdLst/>
              <a:ahLst/>
              <a:cxnLst/>
              <a:rect l="l" t="t" r="r" b="b"/>
              <a:pathLst>
                <a:path w="14097" h="14097" extrusionOk="0">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03" name="Google Shape;403;p16"/>
            <p:cNvSpPr/>
            <p:nvPr/>
          </p:nvSpPr>
          <p:spPr>
            <a:xfrm>
              <a:off x="6089242" y="3481330"/>
              <a:ext cx="14096" cy="14096"/>
            </a:xfrm>
            <a:custGeom>
              <a:avLst/>
              <a:gdLst/>
              <a:ahLst/>
              <a:cxnLst/>
              <a:rect l="l" t="t" r="r" b="b"/>
              <a:pathLst>
                <a:path w="14096" h="14096"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04" name="Google Shape;404;p16"/>
            <p:cNvSpPr/>
            <p:nvPr/>
          </p:nvSpPr>
          <p:spPr>
            <a:xfrm>
              <a:off x="5734055" y="3540575"/>
              <a:ext cx="14192" cy="14096"/>
            </a:xfrm>
            <a:custGeom>
              <a:avLst/>
              <a:gdLst/>
              <a:ahLst/>
              <a:cxnLst/>
              <a:rect l="l" t="t" r="r" b="b"/>
              <a:pathLst>
                <a:path w="14192" h="14096" extrusionOk="0">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05" name="Google Shape;405;p16"/>
            <p:cNvSpPr/>
            <p:nvPr/>
          </p:nvSpPr>
          <p:spPr>
            <a:xfrm>
              <a:off x="5793300" y="3540575"/>
              <a:ext cx="14097" cy="14097"/>
            </a:xfrm>
            <a:custGeom>
              <a:avLst/>
              <a:gdLst/>
              <a:ahLst/>
              <a:cxnLst/>
              <a:rect l="l" t="t" r="r" b="b"/>
              <a:pathLst>
                <a:path w="14097" h="14097" extrusionOk="0">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06" name="Google Shape;406;p16"/>
            <p:cNvSpPr/>
            <p:nvPr/>
          </p:nvSpPr>
          <p:spPr>
            <a:xfrm>
              <a:off x="5852450" y="3540575"/>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07" name="Google Shape;407;p16"/>
            <p:cNvSpPr/>
            <p:nvPr/>
          </p:nvSpPr>
          <p:spPr>
            <a:xfrm>
              <a:off x="5911695" y="3540575"/>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08" name="Google Shape;408;p16"/>
            <p:cNvSpPr/>
            <p:nvPr/>
          </p:nvSpPr>
          <p:spPr>
            <a:xfrm>
              <a:off x="5970846" y="3540575"/>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09" name="Google Shape;409;p16"/>
            <p:cNvSpPr/>
            <p:nvPr/>
          </p:nvSpPr>
          <p:spPr>
            <a:xfrm>
              <a:off x="6030092" y="3540575"/>
              <a:ext cx="14097" cy="14097"/>
            </a:xfrm>
            <a:custGeom>
              <a:avLst/>
              <a:gdLst/>
              <a:ahLst/>
              <a:cxnLst/>
              <a:rect l="l" t="t" r="r" b="b"/>
              <a:pathLst>
                <a:path w="14097" h="14097" extrusionOk="0">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10" name="Google Shape;410;p16"/>
            <p:cNvSpPr/>
            <p:nvPr/>
          </p:nvSpPr>
          <p:spPr>
            <a:xfrm>
              <a:off x="6089242" y="3540575"/>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11" name="Google Shape;411;p16"/>
            <p:cNvSpPr/>
            <p:nvPr/>
          </p:nvSpPr>
          <p:spPr>
            <a:xfrm>
              <a:off x="5734055" y="3599725"/>
              <a:ext cx="14192" cy="14096"/>
            </a:xfrm>
            <a:custGeom>
              <a:avLst/>
              <a:gdLst/>
              <a:ahLst/>
              <a:cxnLst/>
              <a:rect l="l" t="t" r="r" b="b"/>
              <a:pathLst>
                <a:path w="14192" h="14096" extrusionOk="0">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12" name="Google Shape;412;p16"/>
            <p:cNvSpPr/>
            <p:nvPr/>
          </p:nvSpPr>
          <p:spPr>
            <a:xfrm>
              <a:off x="5793300" y="3599725"/>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13" name="Google Shape;413;p16"/>
            <p:cNvSpPr/>
            <p:nvPr/>
          </p:nvSpPr>
          <p:spPr>
            <a:xfrm>
              <a:off x="5852450" y="3599725"/>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14" name="Google Shape;414;p16"/>
            <p:cNvSpPr/>
            <p:nvPr/>
          </p:nvSpPr>
          <p:spPr>
            <a:xfrm>
              <a:off x="5911695" y="3599725"/>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15" name="Google Shape;415;p16"/>
            <p:cNvSpPr/>
            <p:nvPr/>
          </p:nvSpPr>
          <p:spPr>
            <a:xfrm>
              <a:off x="5970846" y="3599725"/>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16" name="Google Shape;416;p16"/>
            <p:cNvSpPr/>
            <p:nvPr/>
          </p:nvSpPr>
          <p:spPr>
            <a:xfrm>
              <a:off x="6030091" y="3599725"/>
              <a:ext cx="14097" cy="14096"/>
            </a:xfrm>
            <a:custGeom>
              <a:avLst/>
              <a:gdLst/>
              <a:ahLst/>
              <a:cxnLst/>
              <a:rect l="l" t="t" r="r" b="b"/>
              <a:pathLst>
                <a:path w="14097"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17" name="Google Shape;417;p16"/>
            <p:cNvSpPr/>
            <p:nvPr/>
          </p:nvSpPr>
          <p:spPr>
            <a:xfrm>
              <a:off x="6089242" y="3599725"/>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18" name="Google Shape;418;p16"/>
            <p:cNvSpPr/>
            <p:nvPr/>
          </p:nvSpPr>
          <p:spPr>
            <a:xfrm>
              <a:off x="5734053" y="3658968"/>
              <a:ext cx="14192" cy="14096"/>
            </a:xfrm>
            <a:custGeom>
              <a:avLst/>
              <a:gdLst/>
              <a:ahLst/>
              <a:cxnLst/>
              <a:rect l="l" t="t" r="r" b="b"/>
              <a:pathLst>
                <a:path w="14192" h="14096" extrusionOk="0">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19" name="Google Shape;419;p16"/>
            <p:cNvSpPr/>
            <p:nvPr/>
          </p:nvSpPr>
          <p:spPr>
            <a:xfrm>
              <a:off x="5793299" y="3658968"/>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20" name="Google Shape;420;p16"/>
            <p:cNvSpPr/>
            <p:nvPr/>
          </p:nvSpPr>
          <p:spPr>
            <a:xfrm>
              <a:off x="5852449" y="3658968"/>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21" name="Google Shape;421;p16"/>
            <p:cNvSpPr/>
            <p:nvPr/>
          </p:nvSpPr>
          <p:spPr>
            <a:xfrm>
              <a:off x="5911695" y="3658968"/>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22" name="Google Shape;422;p16"/>
            <p:cNvSpPr/>
            <p:nvPr/>
          </p:nvSpPr>
          <p:spPr>
            <a:xfrm>
              <a:off x="5970845" y="3658968"/>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23" name="Google Shape;423;p16"/>
            <p:cNvSpPr/>
            <p:nvPr/>
          </p:nvSpPr>
          <p:spPr>
            <a:xfrm>
              <a:off x="6030090" y="3658968"/>
              <a:ext cx="14097" cy="14096"/>
            </a:xfrm>
            <a:custGeom>
              <a:avLst/>
              <a:gdLst/>
              <a:ahLst/>
              <a:cxnLst/>
              <a:rect l="l" t="t" r="r" b="b"/>
              <a:pathLst>
                <a:path w="14097"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24" name="Google Shape;424;p16"/>
            <p:cNvSpPr/>
            <p:nvPr/>
          </p:nvSpPr>
          <p:spPr>
            <a:xfrm>
              <a:off x="6089242" y="3658968"/>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25" name="Google Shape;425;p16"/>
            <p:cNvSpPr/>
            <p:nvPr/>
          </p:nvSpPr>
          <p:spPr>
            <a:xfrm>
              <a:off x="5734055" y="3718118"/>
              <a:ext cx="14192" cy="14096"/>
            </a:xfrm>
            <a:custGeom>
              <a:avLst/>
              <a:gdLst/>
              <a:ahLst/>
              <a:cxnLst/>
              <a:rect l="l" t="t" r="r" b="b"/>
              <a:pathLst>
                <a:path w="14192" h="14096" extrusionOk="0">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26" name="Google Shape;426;p16"/>
            <p:cNvSpPr/>
            <p:nvPr/>
          </p:nvSpPr>
          <p:spPr>
            <a:xfrm>
              <a:off x="5793300" y="3718118"/>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27" name="Google Shape;427;p16"/>
            <p:cNvSpPr/>
            <p:nvPr/>
          </p:nvSpPr>
          <p:spPr>
            <a:xfrm>
              <a:off x="5852450" y="3718118"/>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28" name="Google Shape;428;p16"/>
            <p:cNvSpPr/>
            <p:nvPr/>
          </p:nvSpPr>
          <p:spPr>
            <a:xfrm>
              <a:off x="5911696" y="3718118"/>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29" name="Google Shape;429;p16"/>
            <p:cNvSpPr/>
            <p:nvPr/>
          </p:nvSpPr>
          <p:spPr>
            <a:xfrm>
              <a:off x="5970846" y="3718118"/>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30" name="Google Shape;430;p16"/>
            <p:cNvSpPr/>
            <p:nvPr/>
          </p:nvSpPr>
          <p:spPr>
            <a:xfrm>
              <a:off x="6030091" y="3718118"/>
              <a:ext cx="14097" cy="14096"/>
            </a:xfrm>
            <a:custGeom>
              <a:avLst/>
              <a:gdLst/>
              <a:ahLst/>
              <a:cxnLst/>
              <a:rect l="l" t="t" r="r" b="b"/>
              <a:pathLst>
                <a:path w="14097"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31" name="Google Shape;431;p16"/>
            <p:cNvSpPr/>
            <p:nvPr/>
          </p:nvSpPr>
          <p:spPr>
            <a:xfrm>
              <a:off x="6089242" y="3718118"/>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32" name="Google Shape;432;p16"/>
            <p:cNvSpPr/>
            <p:nvPr/>
          </p:nvSpPr>
          <p:spPr>
            <a:xfrm>
              <a:off x="5734057" y="3777362"/>
              <a:ext cx="14192" cy="14096"/>
            </a:xfrm>
            <a:custGeom>
              <a:avLst/>
              <a:gdLst/>
              <a:ahLst/>
              <a:cxnLst/>
              <a:rect l="l" t="t" r="r" b="b"/>
              <a:pathLst>
                <a:path w="14192" h="14096" extrusionOk="0">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33" name="Google Shape;433;p16"/>
            <p:cNvSpPr/>
            <p:nvPr/>
          </p:nvSpPr>
          <p:spPr>
            <a:xfrm>
              <a:off x="5793301" y="3777362"/>
              <a:ext cx="14097" cy="14096"/>
            </a:xfrm>
            <a:custGeom>
              <a:avLst/>
              <a:gdLst/>
              <a:ahLst/>
              <a:cxnLst/>
              <a:rect l="l" t="t" r="r" b="b"/>
              <a:pathLst>
                <a:path w="14097" h="14096" extrusionOk="0">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34" name="Google Shape;434;p16"/>
            <p:cNvSpPr/>
            <p:nvPr/>
          </p:nvSpPr>
          <p:spPr>
            <a:xfrm>
              <a:off x="5852453" y="3777360"/>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35" name="Google Shape;435;p16"/>
            <p:cNvSpPr/>
            <p:nvPr/>
          </p:nvSpPr>
          <p:spPr>
            <a:xfrm>
              <a:off x="5911701" y="3777360"/>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36" name="Google Shape;436;p16"/>
            <p:cNvSpPr/>
            <p:nvPr/>
          </p:nvSpPr>
          <p:spPr>
            <a:xfrm>
              <a:off x="5970854" y="3777360"/>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37" name="Google Shape;437;p16"/>
            <p:cNvSpPr/>
            <p:nvPr/>
          </p:nvSpPr>
          <p:spPr>
            <a:xfrm>
              <a:off x="6030102" y="3777362"/>
              <a:ext cx="14097" cy="14096"/>
            </a:xfrm>
            <a:custGeom>
              <a:avLst/>
              <a:gdLst/>
              <a:ahLst/>
              <a:cxnLst/>
              <a:rect l="l" t="t" r="r" b="b"/>
              <a:pathLst>
                <a:path w="14097" h="14096" extrusionOk="0">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38" name="Google Shape;438;p16"/>
            <p:cNvSpPr/>
            <p:nvPr/>
          </p:nvSpPr>
          <p:spPr>
            <a:xfrm>
              <a:off x="6089250" y="3777360"/>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39" name="Google Shape;439;p16"/>
            <p:cNvSpPr/>
            <p:nvPr/>
          </p:nvSpPr>
          <p:spPr>
            <a:xfrm>
              <a:off x="6148495" y="3481330"/>
              <a:ext cx="14097" cy="14096"/>
            </a:xfrm>
            <a:custGeom>
              <a:avLst/>
              <a:gdLst/>
              <a:ahLst/>
              <a:cxnLst/>
              <a:rect l="l" t="t" r="r" b="b"/>
              <a:pathLst>
                <a:path w="14097" h="14096" extrusionOk="0">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40" name="Google Shape;440;p16"/>
            <p:cNvSpPr/>
            <p:nvPr/>
          </p:nvSpPr>
          <p:spPr>
            <a:xfrm>
              <a:off x="6207646" y="3481330"/>
              <a:ext cx="14096" cy="14096"/>
            </a:xfrm>
            <a:custGeom>
              <a:avLst/>
              <a:gdLst/>
              <a:ahLst/>
              <a:cxnLst/>
              <a:rect l="l" t="t" r="r" b="b"/>
              <a:pathLst>
                <a:path w="14096" h="14096"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41" name="Google Shape;441;p16"/>
            <p:cNvSpPr/>
            <p:nvPr/>
          </p:nvSpPr>
          <p:spPr>
            <a:xfrm>
              <a:off x="6266891" y="3481330"/>
              <a:ext cx="14096" cy="14096"/>
            </a:xfrm>
            <a:custGeom>
              <a:avLst/>
              <a:gdLst/>
              <a:ahLst/>
              <a:cxnLst/>
              <a:rect l="l" t="t" r="r" b="b"/>
              <a:pathLst>
                <a:path w="14096" h="14096" extrusionOk="0">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42" name="Google Shape;442;p16"/>
            <p:cNvSpPr/>
            <p:nvPr/>
          </p:nvSpPr>
          <p:spPr>
            <a:xfrm>
              <a:off x="6326042" y="3481330"/>
              <a:ext cx="14096" cy="14096"/>
            </a:xfrm>
            <a:custGeom>
              <a:avLst/>
              <a:gdLst/>
              <a:ahLst/>
              <a:cxnLst/>
              <a:rect l="l" t="t" r="r" b="b"/>
              <a:pathLst>
                <a:path w="14096" h="14096" extrusionOk="0">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43" name="Google Shape;443;p16"/>
            <p:cNvSpPr/>
            <p:nvPr/>
          </p:nvSpPr>
          <p:spPr>
            <a:xfrm>
              <a:off x="6385288" y="3481330"/>
              <a:ext cx="14096" cy="14096"/>
            </a:xfrm>
            <a:custGeom>
              <a:avLst/>
              <a:gdLst/>
              <a:ahLst/>
              <a:cxnLst/>
              <a:rect l="l" t="t" r="r" b="b"/>
              <a:pathLst>
                <a:path w="14096" h="14096" extrusionOk="0">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44" name="Google Shape;444;p16"/>
            <p:cNvSpPr/>
            <p:nvPr/>
          </p:nvSpPr>
          <p:spPr>
            <a:xfrm>
              <a:off x="6444437" y="3481329"/>
              <a:ext cx="14096" cy="14097"/>
            </a:xfrm>
            <a:custGeom>
              <a:avLst/>
              <a:gdLst/>
              <a:ahLst/>
              <a:cxnLst/>
              <a:rect l="l" t="t" r="r" b="b"/>
              <a:pathLst>
                <a:path w="14096" h="14097" extrusionOk="0">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45" name="Google Shape;445;p16"/>
            <p:cNvSpPr/>
            <p:nvPr/>
          </p:nvSpPr>
          <p:spPr>
            <a:xfrm>
              <a:off x="6148495" y="3540578"/>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46" name="Google Shape;446;p16"/>
            <p:cNvSpPr/>
            <p:nvPr/>
          </p:nvSpPr>
          <p:spPr>
            <a:xfrm>
              <a:off x="6207646" y="354058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47" name="Google Shape;447;p16"/>
            <p:cNvSpPr/>
            <p:nvPr/>
          </p:nvSpPr>
          <p:spPr>
            <a:xfrm>
              <a:off x="6266891" y="3540584"/>
              <a:ext cx="14096" cy="14096"/>
            </a:xfrm>
            <a:custGeom>
              <a:avLst/>
              <a:gdLst/>
              <a:ahLst/>
              <a:cxnLst/>
              <a:rect l="l" t="t" r="r" b="b"/>
              <a:pathLst>
                <a:path w="14096"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48" name="Google Shape;448;p16"/>
            <p:cNvSpPr/>
            <p:nvPr/>
          </p:nvSpPr>
          <p:spPr>
            <a:xfrm>
              <a:off x="6326042" y="3540584"/>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49" name="Google Shape;449;p16"/>
            <p:cNvSpPr/>
            <p:nvPr/>
          </p:nvSpPr>
          <p:spPr>
            <a:xfrm>
              <a:off x="6385288" y="3540586"/>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50" name="Google Shape;450;p16"/>
            <p:cNvSpPr/>
            <p:nvPr/>
          </p:nvSpPr>
          <p:spPr>
            <a:xfrm>
              <a:off x="6444437" y="3540588"/>
              <a:ext cx="14096" cy="14097"/>
            </a:xfrm>
            <a:custGeom>
              <a:avLst/>
              <a:gdLst/>
              <a:ahLst/>
              <a:cxnLst/>
              <a:rect l="l" t="t" r="r" b="b"/>
              <a:pathLst>
                <a:path w="14096" h="14097" extrusionOk="0">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51" name="Google Shape;451;p16"/>
            <p:cNvSpPr/>
            <p:nvPr/>
          </p:nvSpPr>
          <p:spPr>
            <a:xfrm>
              <a:off x="6148495" y="3599737"/>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52" name="Google Shape;452;p16"/>
            <p:cNvSpPr/>
            <p:nvPr/>
          </p:nvSpPr>
          <p:spPr>
            <a:xfrm>
              <a:off x="6207646" y="3599737"/>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53" name="Google Shape;453;p16"/>
            <p:cNvSpPr/>
            <p:nvPr/>
          </p:nvSpPr>
          <p:spPr>
            <a:xfrm>
              <a:off x="6266891" y="3599737"/>
              <a:ext cx="14096" cy="14096"/>
            </a:xfrm>
            <a:custGeom>
              <a:avLst/>
              <a:gdLst/>
              <a:ahLst/>
              <a:cxnLst/>
              <a:rect l="l" t="t" r="r" b="b"/>
              <a:pathLst>
                <a:path w="14096"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54" name="Google Shape;454;p16"/>
            <p:cNvSpPr/>
            <p:nvPr/>
          </p:nvSpPr>
          <p:spPr>
            <a:xfrm>
              <a:off x="6326042" y="3599737"/>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55" name="Google Shape;455;p16"/>
            <p:cNvSpPr/>
            <p:nvPr/>
          </p:nvSpPr>
          <p:spPr>
            <a:xfrm>
              <a:off x="6385288" y="3599735"/>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56" name="Google Shape;456;p16"/>
            <p:cNvSpPr/>
            <p:nvPr/>
          </p:nvSpPr>
          <p:spPr>
            <a:xfrm>
              <a:off x="6444437" y="3599737"/>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57" name="Google Shape;457;p16"/>
            <p:cNvSpPr/>
            <p:nvPr/>
          </p:nvSpPr>
          <p:spPr>
            <a:xfrm>
              <a:off x="6148495" y="3658981"/>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58" name="Google Shape;458;p16"/>
            <p:cNvSpPr/>
            <p:nvPr/>
          </p:nvSpPr>
          <p:spPr>
            <a:xfrm>
              <a:off x="6207646" y="365898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59" name="Google Shape;459;p16"/>
            <p:cNvSpPr/>
            <p:nvPr/>
          </p:nvSpPr>
          <p:spPr>
            <a:xfrm>
              <a:off x="6266891" y="3658981"/>
              <a:ext cx="14096" cy="14096"/>
            </a:xfrm>
            <a:custGeom>
              <a:avLst/>
              <a:gdLst/>
              <a:ahLst/>
              <a:cxnLst/>
              <a:rect l="l" t="t" r="r" b="b"/>
              <a:pathLst>
                <a:path w="14096"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60" name="Google Shape;460;p16"/>
            <p:cNvSpPr/>
            <p:nvPr/>
          </p:nvSpPr>
          <p:spPr>
            <a:xfrm>
              <a:off x="6326042" y="365898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61" name="Google Shape;461;p16"/>
            <p:cNvSpPr/>
            <p:nvPr/>
          </p:nvSpPr>
          <p:spPr>
            <a:xfrm>
              <a:off x="6385288" y="3658981"/>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62" name="Google Shape;462;p16"/>
            <p:cNvSpPr/>
            <p:nvPr/>
          </p:nvSpPr>
          <p:spPr>
            <a:xfrm>
              <a:off x="6444441" y="3658979"/>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63" name="Google Shape;463;p16"/>
            <p:cNvSpPr/>
            <p:nvPr/>
          </p:nvSpPr>
          <p:spPr>
            <a:xfrm>
              <a:off x="6148499" y="3718130"/>
              <a:ext cx="14097" cy="14096"/>
            </a:xfrm>
            <a:custGeom>
              <a:avLst/>
              <a:gdLst/>
              <a:ahLst/>
              <a:cxnLst/>
              <a:rect l="l" t="t" r="r" b="b"/>
              <a:pathLst>
                <a:path w="14097"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64" name="Google Shape;464;p16"/>
            <p:cNvSpPr/>
            <p:nvPr/>
          </p:nvSpPr>
          <p:spPr>
            <a:xfrm>
              <a:off x="6207650" y="3718130"/>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65" name="Google Shape;465;p16"/>
            <p:cNvSpPr/>
            <p:nvPr/>
          </p:nvSpPr>
          <p:spPr>
            <a:xfrm>
              <a:off x="6266895" y="3718130"/>
              <a:ext cx="14096" cy="14096"/>
            </a:xfrm>
            <a:custGeom>
              <a:avLst/>
              <a:gdLst/>
              <a:ahLst/>
              <a:cxnLst/>
              <a:rect l="l" t="t" r="r" b="b"/>
              <a:pathLst>
                <a:path w="14096" h="14096" extrusionOk="0">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66" name="Google Shape;466;p16"/>
            <p:cNvSpPr/>
            <p:nvPr/>
          </p:nvSpPr>
          <p:spPr>
            <a:xfrm>
              <a:off x="6326045" y="3718130"/>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67" name="Google Shape;467;p16"/>
            <p:cNvSpPr/>
            <p:nvPr/>
          </p:nvSpPr>
          <p:spPr>
            <a:xfrm>
              <a:off x="6385292" y="3718128"/>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68" name="Google Shape;468;p16"/>
            <p:cNvSpPr/>
            <p:nvPr/>
          </p:nvSpPr>
          <p:spPr>
            <a:xfrm>
              <a:off x="6444440" y="3718133"/>
              <a:ext cx="14096" cy="14096"/>
            </a:xfrm>
            <a:custGeom>
              <a:avLst/>
              <a:gdLst/>
              <a:ahLst/>
              <a:cxnLst/>
              <a:rect l="l" t="t" r="r" b="b"/>
              <a:pathLst>
                <a:path w="14096" h="14096" extrusionOk="0">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69" name="Google Shape;469;p16"/>
            <p:cNvSpPr/>
            <p:nvPr/>
          </p:nvSpPr>
          <p:spPr>
            <a:xfrm>
              <a:off x="6148495" y="3777375"/>
              <a:ext cx="14097" cy="14099"/>
            </a:xfrm>
            <a:custGeom>
              <a:avLst/>
              <a:gdLst/>
              <a:ahLst/>
              <a:cxnLst/>
              <a:rect l="l" t="t" r="r" b="b"/>
              <a:pathLst>
                <a:path w="14097" h="14099" extrusionOk="0">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70" name="Google Shape;470;p16"/>
            <p:cNvSpPr/>
            <p:nvPr/>
          </p:nvSpPr>
          <p:spPr>
            <a:xfrm>
              <a:off x="6207650" y="3777375"/>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71" name="Google Shape;471;p16"/>
            <p:cNvSpPr/>
            <p:nvPr/>
          </p:nvSpPr>
          <p:spPr>
            <a:xfrm>
              <a:off x="6266896" y="3777375"/>
              <a:ext cx="14096" cy="14099"/>
            </a:xfrm>
            <a:custGeom>
              <a:avLst/>
              <a:gdLst/>
              <a:ahLst/>
              <a:cxnLst/>
              <a:rect l="l" t="t" r="r" b="b"/>
              <a:pathLst>
                <a:path w="14096" h="14099" extrusionOk="0">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72" name="Google Shape;472;p16"/>
            <p:cNvSpPr/>
            <p:nvPr/>
          </p:nvSpPr>
          <p:spPr>
            <a:xfrm>
              <a:off x="6326055" y="3777354"/>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73" name="Google Shape;473;p16"/>
            <p:cNvSpPr/>
            <p:nvPr/>
          </p:nvSpPr>
          <p:spPr>
            <a:xfrm>
              <a:off x="6385314" y="3777450"/>
              <a:ext cx="14096" cy="14099"/>
            </a:xfrm>
            <a:custGeom>
              <a:avLst/>
              <a:gdLst/>
              <a:ahLst/>
              <a:cxnLst/>
              <a:rect l="l" t="t" r="r" b="b"/>
              <a:pathLst>
                <a:path w="14096" h="14099" extrusionOk="0">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
          <p:nvSpPr>
            <p:cNvPr id="474" name="Google Shape;474;p16"/>
            <p:cNvSpPr/>
            <p:nvPr/>
          </p:nvSpPr>
          <p:spPr>
            <a:xfrm>
              <a:off x="6444424" y="3777424"/>
              <a:ext cx="14096" cy="14096"/>
            </a:xfrm>
            <a:custGeom>
              <a:avLst/>
              <a:gdLst/>
              <a:ahLst/>
              <a:cxnLst/>
              <a:rect l="l" t="t" r="r" b="b"/>
              <a:pathLst>
                <a:path w="14096" h="14096" extrusionOk="0">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822642"/>
          </a:xfrm>
        </p:spPr>
        <p:txBody>
          <a:bodyPr/>
          <a:lstStyle/>
          <a:p>
            <a:r>
              <a:rPr lang="en-GB" dirty="0" smtClean="0">
                <a:latin typeface="+mj-lt"/>
              </a:rPr>
              <a:t>4.1 Comparison of the two strategies</a:t>
            </a:r>
            <a:endParaRPr lang="en-GB" dirty="0">
              <a:latin typeface="+mj-lt"/>
            </a:endParaRPr>
          </a:p>
        </p:txBody>
      </p:sp>
      <p:sp>
        <p:nvSpPr>
          <p:cNvPr id="3" name="Text Placeholder 2"/>
          <p:cNvSpPr>
            <a:spLocks noGrp="1"/>
          </p:cNvSpPr>
          <p:nvPr>
            <p:ph sz="quarter" idx="13"/>
          </p:nvPr>
        </p:nvSpPr>
        <p:spPr>
          <a:xfrm>
            <a:off x="1137920" y="1610360"/>
            <a:ext cx="6949440" cy="4719319"/>
          </a:xfrm>
        </p:spPr>
        <p:txBody>
          <a:bodyPr>
            <a:normAutofit/>
          </a:bodyPr>
          <a:lstStyle/>
          <a:p>
            <a:r>
              <a:rPr lang="en-GB" dirty="0" smtClean="0"/>
              <a:t>Helmholtz’s empiricist method involves the </a:t>
            </a:r>
            <a:r>
              <a:rPr lang="en-GB" dirty="0" smtClean="0">
                <a:solidFill>
                  <a:srgbClr val="FFC000"/>
                </a:solidFill>
              </a:rPr>
              <a:t>physical</a:t>
            </a:r>
            <a:r>
              <a:rPr lang="en-GB" dirty="0" smtClean="0"/>
              <a:t> movement of bodies with respect to one another.</a:t>
            </a:r>
          </a:p>
          <a:p>
            <a:pPr lvl="1"/>
            <a:r>
              <a:rPr lang="en-GB" dirty="0" smtClean="0"/>
              <a:t>This can only tell us about the properties of a </a:t>
            </a:r>
            <a:r>
              <a:rPr lang="en-GB" dirty="0" smtClean="0">
                <a:solidFill>
                  <a:srgbClr val="FFC000"/>
                </a:solidFill>
              </a:rPr>
              <a:t>relative</a:t>
            </a:r>
            <a:r>
              <a:rPr lang="en-GB" dirty="0" smtClean="0"/>
              <a:t> space; a space defined by </a:t>
            </a:r>
            <a:r>
              <a:rPr lang="en-GB" dirty="0" smtClean="0">
                <a:solidFill>
                  <a:srgbClr val="FFC000"/>
                </a:solidFill>
              </a:rPr>
              <a:t>relations</a:t>
            </a:r>
            <a:r>
              <a:rPr lang="en-GB" dirty="0" smtClean="0"/>
              <a:t> to bodies.</a:t>
            </a:r>
          </a:p>
          <a:p>
            <a:r>
              <a:rPr lang="en-GB" dirty="0" err="1" smtClean="0"/>
              <a:t>Delboeuf’s</a:t>
            </a:r>
            <a:r>
              <a:rPr lang="en-GB" dirty="0" smtClean="0"/>
              <a:t> method involves </a:t>
            </a:r>
            <a:r>
              <a:rPr lang="en-GB" dirty="0" smtClean="0">
                <a:solidFill>
                  <a:srgbClr val="00B0F0"/>
                </a:solidFill>
              </a:rPr>
              <a:t>ideal</a:t>
            </a:r>
            <a:r>
              <a:rPr lang="en-GB" dirty="0" smtClean="0"/>
              <a:t> motions which are not physically realisable.</a:t>
            </a:r>
          </a:p>
          <a:p>
            <a:pPr lvl="1"/>
            <a:r>
              <a:rPr lang="en-GB" dirty="0" smtClean="0"/>
              <a:t>This method is appropriate for the determination of the properties of </a:t>
            </a:r>
            <a:r>
              <a:rPr lang="en-GB" dirty="0" smtClean="0">
                <a:solidFill>
                  <a:srgbClr val="00B0F0"/>
                </a:solidFill>
              </a:rPr>
              <a:t>space itself</a:t>
            </a:r>
            <a:r>
              <a:rPr lang="en-GB" dirty="0" smtClean="0"/>
              <a:t>, abstracted from all physical relations, in the Kantian sense.</a:t>
            </a:r>
          </a:p>
          <a:p>
            <a:pPr lvl="1"/>
            <a:r>
              <a:rPr lang="en-GB" dirty="0" smtClean="0"/>
              <a:t>Does not rely on the existence of solids.</a:t>
            </a:r>
          </a:p>
          <a:p>
            <a:endParaRPr lang="en-GB" dirty="0"/>
          </a:p>
          <a:p>
            <a:endParaRPr lang="en-GB" dirty="0" smtClean="0"/>
          </a:p>
          <a:p>
            <a:endParaRPr lang="en-GB" dirty="0"/>
          </a:p>
        </p:txBody>
      </p:sp>
    </p:spTree>
    <p:extLst>
      <p:ext uri="{BB962C8B-B14F-4D97-AF65-F5344CB8AC3E}">
        <p14:creationId xmlns:p14="http://schemas.microsoft.com/office/powerpoint/2010/main" val="314131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18"/>
          <p:cNvSpPr txBox="1">
            <a:spLocks noGrp="1"/>
          </p:cNvSpPr>
          <p:nvPr>
            <p:ph type="title"/>
          </p:nvPr>
        </p:nvSpPr>
        <p:spPr>
          <a:xfrm>
            <a:off x="609600" y="76200"/>
            <a:ext cx="10972800" cy="11430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EFEFE"/>
              </a:buClr>
              <a:buSzPts val="3600"/>
              <a:buFont typeface="Century Gothic"/>
              <a:buNone/>
            </a:pPr>
            <a:r>
              <a:rPr lang="en-GB" dirty="0">
                <a:latin typeface="+mj-lt"/>
              </a:rPr>
              <a:t>Two geometries?</a:t>
            </a:r>
            <a:endParaRPr dirty="0">
              <a:latin typeface="+mj-lt"/>
            </a:endParaRPr>
          </a:p>
        </p:txBody>
      </p:sp>
      <p:sp>
        <p:nvSpPr>
          <p:cNvPr id="495" name="Google Shape;495;p18"/>
          <p:cNvSpPr txBox="1">
            <a:spLocks noGrp="1"/>
          </p:cNvSpPr>
          <p:nvPr>
            <p:ph sz="quarter" idx="13"/>
          </p:nvPr>
        </p:nvSpPr>
        <p:spPr>
          <a:xfrm>
            <a:off x="609600" y="1371600"/>
            <a:ext cx="10972800" cy="5029200"/>
          </a:xfrm>
          <a:prstGeom prst="rect">
            <a:avLst/>
          </a:prstGeom>
          <a:noFill/>
          <a:ln>
            <a:noFill/>
          </a:ln>
        </p:spPr>
        <p:txBody>
          <a:bodyPr spcFirstLastPara="1" wrap="square" lIns="91425" tIns="45700" rIns="91425" bIns="45700" anchor="t" anchorCtr="0">
            <a:normAutofit/>
          </a:bodyPr>
          <a:lstStyle/>
          <a:p>
            <a:pPr>
              <a:spcBef>
                <a:spcPts val="480"/>
              </a:spcBef>
              <a:spcAft>
                <a:spcPts val="0"/>
              </a:spcAft>
              <a:buSzPts val="2400"/>
            </a:pPr>
            <a:r>
              <a:rPr lang="en-GB" dirty="0" err="1" smtClean="0"/>
              <a:t>Delboeuf</a:t>
            </a:r>
            <a:r>
              <a:rPr lang="en-GB" dirty="0" smtClean="0"/>
              <a:t> </a:t>
            </a:r>
            <a:r>
              <a:rPr lang="en-GB" dirty="0"/>
              <a:t>1860</a:t>
            </a:r>
            <a:r>
              <a:rPr lang="en-GB" dirty="0" smtClean="0"/>
              <a:t>:</a:t>
            </a:r>
          </a:p>
          <a:p>
            <a:pPr marL="857250" lvl="1" indent="-342900">
              <a:spcBef>
                <a:spcPts val="480"/>
              </a:spcBef>
              <a:buSzPts val="2400"/>
            </a:pPr>
            <a:r>
              <a:rPr lang="en-GB" dirty="0">
                <a:solidFill>
                  <a:srgbClr val="00B050"/>
                </a:solidFill>
              </a:rPr>
              <a:t>“There is therefore, [...] a double geometry. The first strives, given a natural form, to bring it back to an ideal form; [...] this empirical geometry studies bodies or phenomena independently of their substance [...]. The second, theoretical geometry, follows an inverse course, and, starting from ideal, absolute principles, creates an infinity of forms and seeks to make them coincide with natural forms</a:t>
            </a:r>
            <a:r>
              <a:rPr lang="en-GB" dirty="0" smtClean="0">
                <a:solidFill>
                  <a:srgbClr val="00B050"/>
                </a:solidFill>
              </a:rPr>
              <a:t>.”</a:t>
            </a:r>
          </a:p>
          <a:p>
            <a:pPr marL="857250" lvl="1" indent="-342900">
              <a:spcBef>
                <a:spcPts val="480"/>
              </a:spcBef>
              <a:buSzPts val="2400"/>
            </a:pPr>
            <a:endParaRPr lang="en-GB" dirty="0"/>
          </a:p>
          <a:p>
            <a:pPr>
              <a:spcBef>
                <a:spcPts val="480"/>
              </a:spcBef>
              <a:buSzPts val="2400"/>
            </a:pPr>
            <a:r>
              <a:rPr lang="en-GB" dirty="0" smtClean="0"/>
              <a:t>Revisiting the topic in 1894 </a:t>
            </a:r>
            <a:r>
              <a:rPr lang="en-GB" dirty="0" err="1"/>
              <a:t>Delboeuf</a:t>
            </a:r>
            <a:r>
              <a:rPr lang="en-GB" dirty="0"/>
              <a:t> </a:t>
            </a:r>
            <a:r>
              <a:rPr lang="en-GB" dirty="0" smtClean="0"/>
              <a:t>also emphasises that the empirical space is one of changing curvature:</a:t>
            </a:r>
          </a:p>
          <a:p>
            <a:pPr marL="857250" lvl="1" indent="-342900">
              <a:spcBef>
                <a:spcPts val="480"/>
              </a:spcBef>
              <a:buSzPts val="2400"/>
            </a:pPr>
            <a:r>
              <a:rPr lang="en-GB" dirty="0" smtClean="0">
                <a:solidFill>
                  <a:srgbClr val="00B050"/>
                </a:solidFill>
              </a:rPr>
              <a:t>“This </a:t>
            </a:r>
            <a:r>
              <a:rPr lang="en-GB" dirty="0">
                <a:solidFill>
                  <a:srgbClr val="00B050"/>
                </a:solidFill>
              </a:rPr>
              <a:t>[real space] certainly has a curvature, but this curvature is different at each of its points and varies there at </a:t>
            </a:r>
            <a:r>
              <a:rPr lang="en-GB" dirty="0" smtClean="0">
                <a:solidFill>
                  <a:srgbClr val="00B050"/>
                </a:solidFill>
              </a:rPr>
              <a:t>each instant.”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19"/>
          <p:cNvSpPr txBox="1">
            <a:spLocks noGrp="1"/>
          </p:cNvSpPr>
          <p:nvPr>
            <p:ph type="title"/>
          </p:nvPr>
        </p:nvSpPr>
        <p:spPr>
          <a:xfrm>
            <a:off x="609600" y="274638"/>
            <a:ext cx="10972800" cy="903922"/>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EFEFE"/>
              </a:buClr>
              <a:buSzPts val="3600"/>
              <a:buFont typeface="Century Gothic"/>
              <a:buNone/>
            </a:pPr>
            <a:r>
              <a:rPr lang="en-GB" dirty="0">
                <a:latin typeface="+mj-lt"/>
              </a:rPr>
              <a:t>Russell’s first objection</a:t>
            </a:r>
            <a:endParaRPr dirty="0">
              <a:latin typeface="+mj-lt"/>
            </a:endParaRPr>
          </a:p>
        </p:txBody>
      </p:sp>
      <p:pic>
        <p:nvPicPr>
          <p:cNvPr id="503" name="Google Shape;503;p19" descr="Louis Couturat – Store norske leksikon"/>
          <p:cNvPicPr preferRelativeResize="0">
            <a:picLocks noGrp="1"/>
          </p:cNvPicPr>
          <p:nvPr>
            <p:ph sz="quarter" idx="13"/>
          </p:nvPr>
        </p:nvPicPr>
        <p:blipFill rotWithShape="1">
          <a:blip r:embed="rId3">
            <a:alphaModFix/>
          </a:blip>
          <a:stretch/>
        </p:blipFill>
        <p:spPr>
          <a:xfrm>
            <a:off x="9403079" y="3616959"/>
            <a:ext cx="1771103" cy="2164019"/>
          </a:xfrm>
          <a:prstGeom prst="rect">
            <a:avLst/>
          </a:prstGeom>
          <a:noFill/>
          <a:ln>
            <a:noFill/>
          </a:ln>
        </p:spPr>
      </p:pic>
      <p:pic>
        <p:nvPicPr>
          <p:cNvPr id="502" name="Google Shape;502;p19" descr="Muddled minds: Bertrand Russell | That's what I'd like to know"/>
          <p:cNvPicPr preferRelativeResize="0"/>
          <p:nvPr/>
        </p:nvPicPr>
        <p:blipFill rotWithShape="1">
          <a:blip r:embed="rId4">
            <a:alphaModFix/>
          </a:blip>
          <a:srcRect/>
          <a:stretch/>
        </p:blipFill>
        <p:spPr>
          <a:xfrm>
            <a:off x="9326880" y="538479"/>
            <a:ext cx="1852383" cy="2520645"/>
          </a:xfrm>
          <a:prstGeom prst="rect">
            <a:avLst/>
          </a:prstGeom>
          <a:noFill/>
          <a:ln>
            <a:noFill/>
          </a:ln>
        </p:spPr>
      </p:pic>
      <p:sp>
        <p:nvSpPr>
          <p:cNvPr id="504" name="Google Shape;504;p19"/>
          <p:cNvSpPr txBox="1"/>
          <p:nvPr/>
        </p:nvSpPr>
        <p:spPr>
          <a:xfrm>
            <a:off x="436880" y="1584960"/>
            <a:ext cx="8260080" cy="4478774"/>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ABC2C8"/>
              </a:buClr>
              <a:buSzPts val="2400"/>
              <a:buFont typeface="Arial" panose="020B0604020202020204" pitchFamily="34" charset="0"/>
              <a:buChar char="•"/>
            </a:pPr>
            <a:r>
              <a:rPr lang="en-GB" sz="1700" dirty="0">
                <a:solidFill>
                  <a:schemeClr val="lt2"/>
                </a:solidFill>
                <a:latin typeface="+mn-lt"/>
                <a:ea typeface="Palatino Linotype"/>
                <a:cs typeface="Palatino Linotype"/>
                <a:sym typeface="Palatino Linotype"/>
              </a:rPr>
              <a:t>In Russell’s book “Foundations of Geometry” (1897)</a:t>
            </a:r>
            <a:endParaRPr sz="1700" dirty="0">
              <a:latin typeface="+mn-lt"/>
            </a:endParaRPr>
          </a:p>
          <a:p>
            <a:pPr marL="651510" marR="0" lvl="1" indent="-285750" algn="l" rtl="0">
              <a:spcBef>
                <a:spcPts val="400"/>
              </a:spcBef>
              <a:spcAft>
                <a:spcPts val="0"/>
              </a:spcAft>
              <a:buClr>
                <a:srgbClr val="ABC2C8"/>
              </a:buClr>
              <a:buSzPts val="2000"/>
              <a:buFont typeface="Arial" panose="020B0604020202020204" pitchFamily="34" charset="0"/>
              <a:buChar char="•"/>
            </a:pPr>
            <a:r>
              <a:rPr lang="en-GB" sz="1700" b="0" i="0" u="none" strike="noStrike" cap="none" dirty="0">
                <a:solidFill>
                  <a:schemeClr val="tx1"/>
                </a:solidFill>
                <a:latin typeface="+mn-lt"/>
                <a:ea typeface="Palatino Linotype"/>
                <a:cs typeface="Palatino Linotype"/>
                <a:sym typeface="Palatino Linotype"/>
              </a:rPr>
              <a:t>Claims space is </a:t>
            </a:r>
            <a:r>
              <a:rPr lang="en-GB" sz="1700" b="1" i="0" u="none" strike="noStrike" cap="none" dirty="0">
                <a:solidFill>
                  <a:schemeClr val="tx1"/>
                </a:solidFill>
                <a:latin typeface="+mn-lt"/>
                <a:ea typeface="Palatino Linotype"/>
                <a:cs typeface="Palatino Linotype"/>
                <a:sym typeface="Palatino Linotype"/>
              </a:rPr>
              <a:t>relative</a:t>
            </a:r>
            <a:r>
              <a:rPr lang="en-GB" sz="1700" b="0" i="0" u="none" strike="noStrike" cap="none" dirty="0">
                <a:solidFill>
                  <a:schemeClr val="tx1"/>
                </a:solidFill>
                <a:latin typeface="+mn-lt"/>
                <a:ea typeface="Palatino Linotype"/>
                <a:cs typeface="Palatino Linotype"/>
                <a:sym typeface="Palatino Linotype"/>
              </a:rPr>
              <a:t> and </a:t>
            </a:r>
            <a:r>
              <a:rPr lang="en-GB" sz="1700" i="0" u="none" strike="noStrike" cap="none" dirty="0" smtClean="0">
                <a:solidFill>
                  <a:schemeClr val="tx1"/>
                </a:solidFill>
                <a:latin typeface="+mn-lt"/>
                <a:ea typeface="Palatino Linotype"/>
                <a:cs typeface="Palatino Linotype"/>
                <a:sym typeface="Palatino Linotype"/>
              </a:rPr>
              <a:t>passive </a:t>
            </a:r>
            <a:endParaRPr sz="1700" dirty="0">
              <a:solidFill>
                <a:schemeClr val="tx1"/>
              </a:solidFill>
              <a:latin typeface="+mn-lt"/>
            </a:endParaRPr>
          </a:p>
          <a:p>
            <a:pPr marL="651510" marR="0" lvl="1" indent="-285750" algn="l" rtl="0">
              <a:spcBef>
                <a:spcPts val="400"/>
              </a:spcBef>
              <a:spcAft>
                <a:spcPts val="0"/>
              </a:spcAft>
              <a:buClr>
                <a:srgbClr val="ABC2C8"/>
              </a:buClr>
              <a:buSzPts val="2000"/>
              <a:buFont typeface="Arial" panose="020B0604020202020204" pitchFamily="34" charset="0"/>
              <a:buChar char="•"/>
            </a:pPr>
            <a:r>
              <a:rPr lang="en-GB" sz="1700" b="0" i="0" u="none" strike="noStrike" cap="none" dirty="0">
                <a:solidFill>
                  <a:schemeClr val="tx1"/>
                </a:solidFill>
                <a:latin typeface="+mn-lt"/>
                <a:ea typeface="Palatino Linotype"/>
                <a:cs typeface="Palatino Linotype"/>
                <a:sym typeface="Palatino Linotype"/>
              </a:rPr>
              <a:t>Yet </a:t>
            </a:r>
            <a:r>
              <a:rPr lang="en-GB" sz="1700" b="0" i="0" u="none" strike="noStrike" cap="none" dirty="0" smtClean="0">
                <a:solidFill>
                  <a:schemeClr val="tx1"/>
                </a:solidFill>
                <a:latin typeface="+mn-lt"/>
                <a:ea typeface="Palatino Linotype"/>
                <a:cs typeface="Palatino Linotype"/>
                <a:sym typeface="Palatino Linotype"/>
              </a:rPr>
              <a:t>endorses spaces </a:t>
            </a:r>
            <a:r>
              <a:rPr lang="en-GB" sz="1700" b="0" i="0" u="none" strike="noStrike" cap="none" dirty="0">
                <a:solidFill>
                  <a:schemeClr val="tx1"/>
                </a:solidFill>
                <a:latin typeface="+mn-lt"/>
                <a:ea typeface="Palatino Linotype"/>
                <a:cs typeface="Palatino Linotype"/>
                <a:sym typeface="Palatino Linotype"/>
              </a:rPr>
              <a:t>of constant curvature.</a:t>
            </a:r>
            <a:endParaRPr sz="1700" dirty="0">
              <a:solidFill>
                <a:schemeClr val="tx1"/>
              </a:solidFill>
              <a:latin typeface="+mn-lt"/>
            </a:endParaRPr>
          </a:p>
          <a:p>
            <a:pPr marL="285750" marR="0" lvl="0" indent="-285750" algn="l" rtl="0">
              <a:spcBef>
                <a:spcPts val="480"/>
              </a:spcBef>
              <a:spcAft>
                <a:spcPts val="0"/>
              </a:spcAft>
              <a:buClr>
                <a:srgbClr val="ABC2C8"/>
              </a:buClr>
              <a:buSzPts val="2400"/>
              <a:buFont typeface="Arial" panose="020B0604020202020204" pitchFamily="34" charset="0"/>
              <a:buChar char="•"/>
            </a:pPr>
            <a:endParaRPr lang="en-GB" sz="1700" dirty="0" smtClean="0">
              <a:solidFill>
                <a:schemeClr val="lt2"/>
              </a:solidFill>
              <a:latin typeface="+mn-lt"/>
              <a:ea typeface="Palatino Linotype"/>
              <a:cs typeface="Palatino Linotype"/>
              <a:sym typeface="Palatino Linotype"/>
            </a:endParaRPr>
          </a:p>
          <a:p>
            <a:pPr marL="285750" marR="0" lvl="0" indent="-285750" algn="l" rtl="0">
              <a:spcBef>
                <a:spcPts val="480"/>
              </a:spcBef>
              <a:spcAft>
                <a:spcPts val="0"/>
              </a:spcAft>
              <a:buClr>
                <a:srgbClr val="ABC2C8"/>
              </a:buClr>
              <a:buSzPts val="2400"/>
              <a:buFont typeface="Arial" panose="020B0604020202020204" pitchFamily="34" charset="0"/>
              <a:buChar char="•"/>
            </a:pPr>
            <a:endParaRPr lang="en-GB" sz="1700" dirty="0" smtClean="0">
              <a:solidFill>
                <a:schemeClr val="lt2"/>
              </a:solidFill>
              <a:latin typeface="+mn-lt"/>
              <a:ea typeface="Palatino Linotype"/>
              <a:cs typeface="Palatino Linotype"/>
              <a:sym typeface="Palatino Linotype"/>
            </a:endParaRPr>
          </a:p>
          <a:p>
            <a:pPr marL="285750" marR="0" lvl="0" indent="-285750" algn="l" rtl="0">
              <a:spcBef>
                <a:spcPts val="480"/>
              </a:spcBef>
              <a:spcAft>
                <a:spcPts val="0"/>
              </a:spcAft>
              <a:buClr>
                <a:srgbClr val="ABC2C8"/>
              </a:buClr>
              <a:buSzPts val="2400"/>
              <a:buFont typeface="Arial" panose="020B0604020202020204" pitchFamily="34" charset="0"/>
              <a:buChar char="•"/>
            </a:pPr>
            <a:r>
              <a:rPr lang="en-GB" sz="1700" dirty="0" err="1" smtClean="0">
                <a:solidFill>
                  <a:schemeClr val="lt2"/>
                </a:solidFill>
                <a:latin typeface="+mn-lt"/>
                <a:ea typeface="Palatino Linotype"/>
                <a:cs typeface="Palatino Linotype"/>
                <a:sym typeface="Palatino Linotype"/>
              </a:rPr>
              <a:t>Couturat</a:t>
            </a:r>
            <a:r>
              <a:rPr lang="en-GB" sz="1700" dirty="0" smtClean="0">
                <a:solidFill>
                  <a:schemeClr val="lt2"/>
                </a:solidFill>
                <a:latin typeface="+mn-lt"/>
                <a:ea typeface="Palatino Linotype"/>
                <a:cs typeface="Palatino Linotype"/>
                <a:sym typeface="Palatino Linotype"/>
              </a:rPr>
              <a:t> </a:t>
            </a:r>
            <a:r>
              <a:rPr lang="en-GB" sz="1700" dirty="0">
                <a:solidFill>
                  <a:schemeClr val="lt2"/>
                </a:solidFill>
                <a:latin typeface="+mn-lt"/>
                <a:ea typeface="Palatino Linotype"/>
                <a:cs typeface="Palatino Linotype"/>
                <a:sym typeface="Palatino Linotype"/>
              </a:rPr>
              <a:t>(1898) calls him out:</a:t>
            </a:r>
            <a:endParaRPr sz="1700" dirty="0">
              <a:latin typeface="+mn-lt"/>
            </a:endParaRPr>
          </a:p>
          <a:p>
            <a:pPr marL="651510" marR="0" lvl="1" indent="-285750" algn="l" rtl="0">
              <a:spcBef>
                <a:spcPts val="400"/>
              </a:spcBef>
              <a:spcAft>
                <a:spcPts val="0"/>
              </a:spcAft>
              <a:buClr>
                <a:srgbClr val="ABC2C8"/>
              </a:buClr>
              <a:buSzPts val="2000"/>
              <a:buFont typeface="Arial" panose="020B0604020202020204" pitchFamily="34" charset="0"/>
              <a:buChar char="•"/>
            </a:pPr>
            <a:r>
              <a:rPr lang="en-GB" sz="1700" b="0" i="0" u="none" strike="noStrike" cap="none" dirty="0">
                <a:solidFill>
                  <a:schemeClr val="tx1"/>
                </a:solidFill>
                <a:latin typeface="+mn-lt"/>
                <a:ea typeface="Palatino Linotype"/>
                <a:cs typeface="Palatino Linotype"/>
                <a:sym typeface="Palatino Linotype"/>
              </a:rPr>
              <a:t>Russell’s arguments should </a:t>
            </a:r>
            <a:r>
              <a:rPr lang="en-GB" sz="1700" i="0" u="none" strike="noStrike" cap="none" dirty="0">
                <a:solidFill>
                  <a:schemeClr val="tx1"/>
                </a:solidFill>
                <a:latin typeface="+mn-lt"/>
                <a:ea typeface="Palatino Linotype"/>
                <a:cs typeface="Palatino Linotype"/>
                <a:sym typeface="Palatino Linotype"/>
              </a:rPr>
              <a:t>imply that space is Euclidean, on account of the relativity of magnitudes.</a:t>
            </a:r>
            <a:endParaRPr sz="1700" dirty="0">
              <a:solidFill>
                <a:schemeClr val="tx1"/>
              </a:solidFill>
              <a:latin typeface="+mn-lt"/>
            </a:endParaRPr>
          </a:p>
          <a:p>
            <a:pPr marL="651510" marR="0" lvl="1" indent="-285750" algn="l" rtl="0">
              <a:spcBef>
                <a:spcPts val="400"/>
              </a:spcBef>
              <a:spcAft>
                <a:spcPts val="0"/>
              </a:spcAft>
              <a:buClr>
                <a:srgbClr val="ABC2C8"/>
              </a:buClr>
              <a:buSzPts val="2000"/>
              <a:buFont typeface="Arial" panose="020B0604020202020204" pitchFamily="34" charset="0"/>
              <a:buChar char="•"/>
            </a:pPr>
            <a:r>
              <a:rPr lang="en-GB" sz="1700" b="0" i="0" u="none" strike="noStrike" cap="none" dirty="0" smtClean="0">
                <a:solidFill>
                  <a:srgbClr val="00B050"/>
                </a:solidFill>
                <a:latin typeface="+mn-lt"/>
                <a:ea typeface="Palatino Linotype"/>
                <a:cs typeface="Palatino Linotype"/>
                <a:sym typeface="Palatino Linotype"/>
              </a:rPr>
              <a:t>"Can </a:t>
            </a:r>
            <a:r>
              <a:rPr lang="en-GB" sz="1700" b="0" i="0" u="none" strike="noStrike" cap="none" dirty="0">
                <a:solidFill>
                  <a:srgbClr val="00B050"/>
                </a:solidFill>
                <a:latin typeface="+mn-lt"/>
                <a:ea typeface="Palatino Linotype"/>
                <a:cs typeface="Palatino Linotype"/>
                <a:sym typeface="Palatino Linotype"/>
              </a:rPr>
              <a:t>you maintain that [space] is the amorphous, passive receptacle of every possible figure if you can neither construct the same figure on diverse scales, nor enlarge it without deforming it, as if space reacted upon it in the manner of a rigid form</a:t>
            </a:r>
            <a:r>
              <a:rPr lang="en-GB" sz="1700" b="0" i="0" u="none" strike="noStrike" cap="none" dirty="0" smtClean="0">
                <a:solidFill>
                  <a:srgbClr val="00B050"/>
                </a:solidFill>
                <a:latin typeface="+mn-lt"/>
                <a:ea typeface="Palatino Linotype"/>
                <a:cs typeface="Palatino Linotype"/>
                <a:sym typeface="Palatino Linotype"/>
              </a:rPr>
              <a:t>?”</a:t>
            </a:r>
            <a:endParaRPr sz="1700" dirty="0">
              <a:solidFill>
                <a:srgbClr val="00B050"/>
              </a:solidFill>
              <a:latin typeface="+mn-lt"/>
            </a:endParaRPr>
          </a:p>
        </p:txBody>
      </p:sp>
      <p:sp>
        <p:nvSpPr>
          <p:cNvPr id="505" name="Google Shape;505;p19"/>
          <p:cNvSpPr txBox="1"/>
          <p:nvPr/>
        </p:nvSpPr>
        <p:spPr>
          <a:xfrm>
            <a:off x="9739924" y="6063734"/>
            <a:ext cx="130907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dirty="0" err="1">
                <a:solidFill>
                  <a:schemeClr val="tx1"/>
                </a:solidFill>
                <a:latin typeface="Palatino Linotype"/>
                <a:ea typeface="Palatino Linotype"/>
                <a:cs typeface="Palatino Linotype"/>
                <a:sym typeface="Palatino Linotype"/>
              </a:rPr>
              <a:t>Couturat</a:t>
            </a:r>
            <a:endParaRPr sz="1800" b="1" dirty="0">
              <a:solidFill>
                <a:schemeClr val="tx1"/>
              </a:solidFill>
              <a:latin typeface="Palatino Linotype"/>
              <a:ea typeface="Palatino Linotype"/>
              <a:cs typeface="Palatino Linotype"/>
              <a:sym typeface="Palatino Linotype"/>
            </a:endParaRPr>
          </a:p>
        </p:txBody>
      </p:sp>
      <p:sp>
        <p:nvSpPr>
          <p:cNvPr id="506" name="Google Shape;506;p19"/>
          <p:cNvSpPr txBox="1"/>
          <p:nvPr/>
        </p:nvSpPr>
        <p:spPr>
          <a:xfrm>
            <a:off x="9739924" y="3130245"/>
            <a:ext cx="130907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dirty="0">
                <a:solidFill>
                  <a:schemeClr val="tx1"/>
                </a:solidFill>
                <a:latin typeface="Palatino Linotype"/>
                <a:ea typeface="Palatino Linotype"/>
                <a:cs typeface="Palatino Linotype"/>
                <a:sym typeface="Palatino Linotype"/>
              </a:rPr>
              <a:t>Russell</a:t>
            </a:r>
            <a:endParaRPr sz="1800" b="1" dirty="0">
              <a:solidFill>
                <a:schemeClr val="tx1"/>
              </a:solidFill>
              <a:latin typeface="Palatino Linotype"/>
              <a:ea typeface="Palatino Linotype"/>
              <a:cs typeface="Palatino Linotype"/>
              <a:sym typeface="Palatino Linotyp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0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4">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0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0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0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 grpId="0"/>
      <p:bldP spid="50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pic>
        <p:nvPicPr>
          <p:cNvPr id="512" name="Google Shape;512;p20" descr="A person smoking a cigarette&#10;&#10;Description automatically generated"/>
          <p:cNvPicPr preferRelativeResize="0"/>
          <p:nvPr/>
        </p:nvPicPr>
        <p:blipFill rotWithShape="1">
          <a:blip r:embed="rId7">
            <a:alphaModFix/>
          </a:blip>
          <a:srcRect l="375" t="16860" r="-1" b="19297"/>
          <a:stretch/>
        </p:blipFill>
        <p:spPr>
          <a:xfrm>
            <a:off x="8768080" y="254000"/>
            <a:ext cx="2773680" cy="2245360"/>
          </a:xfrm>
          <a:prstGeom prst="rect">
            <a:avLst/>
          </a:prstGeom>
          <a:noFill/>
          <a:ln>
            <a:noFill/>
          </a:ln>
        </p:spPr>
      </p:pic>
      <p:sp>
        <p:nvSpPr>
          <p:cNvPr id="514" name="Google Shape;514;p20"/>
          <p:cNvSpPr txBox="1">
            <a:spLocks noGrp="1"/>
          </p:cNvSpPr>
          <p:nvPr>
            <p:ph type="title"/>
          </p:nvPr>
        </p:nvSpPr>
        <p:spPr>
          <a:xfrm>
            <a:off x="418084" y="368808"/>
            <a:ext cx="6486906" cy="112471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3600"/>
              <a:buFont typeface="Century Gothic"/>
              <a:buNone/>
            </a:pPr>
            <a:r>
              <a:rPr lang="en-GB" dirty="0">
                <a:latin typeface="+mj-lt"/>
              </a:rPr>
              <a:t>Russell’s relative angles </a:t>
            </a:r>
            <a:r>
              <a:rPr lang="en-GB" dirty="0" smtClean="0">
                <a:latin typeface="+mj-lt"/>
              </a:rPr>
              <a:t>objection!</a:t>
            </a:r>
            <a:endParaRPr dirty="0">
              <a:latin typeface="+mj-lt"/>
            </a:endParaRPr>
          </a:p>
        </p:txBody>
      </p:sp>
      <p:sp>
        <p:nvSpPr>
          <p:cNvPr id="515" name="Google Shape;515;p20"/>
          <p:cNvSpPr txBox="1">
            <a:spLocks noGrp="1"/>
          </p:cNvSpPr>
          <p:nvPr>
            <p:ph sz="quarter" idx="13"/>
          </p:nvPr>
        </p:nvSpPr>
        <p:spPr>
          <a:xfrm>
            <a:off x="340994" y="1574800"/>
            <a:ext cx="7533006" cy="4435956"/>
          </a:xfrm>
          <a:prstGeom prst="rect">
            <a:avLst/>
          </a:prstGeom>
          <a:noFill/>
          <a:ln>
            <a:noFill/>
          </a:ln>
        </p:spPr>
        <p:txBody>
          <a:bodyPr spcFirstLastPara="1" wrap="square" lIns="91425" tIns="45700" rIns="91425" bIns="45700" anchor="t" anchorCtr="0">
            <a:noAutofit/>
          </a:bodyPr>
          <a:lstStyle/>
          <a:p>
            <a:pPr>
              <a:spcBef>
                <a:spcPts val="0"/>
              </a:spcBef>
              <a:spcAft>
                <a:spcPts val="0"/>
              </a:spcAft>
              <a:buSzPts val="2000"/>
            </a:pPr>
            <a:r>
              <a:rPr lang="en-GB" dirty="0"/>
              <a:t>Russell’s “refutation” (1898):</a:t>
            </a:r>
            <a:endParaRPr dirty="0"/>
          </a:p>
          <a:p>
            <a:pPr marL="651510" lvl="1">
              <a:spcBef>
                <a:spcPts val="320"/>
              </a:spcBef>
              <a:spcAft>
                <a:spcPts val="0"/>
              </a:spcAft>
              <a:buSzPts val="1600"/>
            </a:pPr>
            <a:r>
              <a:rPr lang="en-GB" dirty="0" smtClean="0">
                <a:solidFill>
                  <a:srgbClr val="00B050"/>
                </a:solidFill>
              </a:rPr>
              <a:t>"Those </a:t>
            </a:r>
            <a:r>
              <a:rPr lang="en-GB" dirty="0">
                <a:solidFill>
                  <a:srgbClr val="00B050"/>
                </a:solidFill>
              </a:rPr>
              <a:t>who affirm it to be evident a priori that the sides of a triangle can be lengthened in a given ratio without altering the angles, ought to hold, it seems to me, that it is equally possible to alter all the angles in a given ratio without altering the sides</a:t>
            </a:r>
            <a:r>
              <a:rPr lang="en-GB" dirty="0" smtClean="0">
                <a:solidFill>
                  <a:srgbClr val="00B050"/>
                </a:solidFill>
              </a:rPr>
              <a:t>.”</a:t>
            </a:r>
            <a:endParaRPr dirty="0">
              <a:solidFill>
                <a:srgbClr val="00B050"/>
              </a:solidFill>
            </a:endParaRPr>
          </a:p>
          <a:p>
            <a:pPr>
              <a:spcBef>
                <a:spcPts val="480"/>
              </a:spcBef>
              <a:spcAft>
                <a:spcPts val="0"/>
              </a:spcAft>
              <a:buSzPts val="2400"/>
            </a:pPr>
            <a:r>
              <a:rPr lang="en-GB" dirty="0" err="1"/>
              <a:t>Delboeuf</a:t>
            </a:r>
            <a:r>
              <a:rPr lang="en-GB" dirty="0"/>
              <a:t> died in 1896; </a:t>
            </a:r>
            <a:r>
              <a:rPr lang="en-GB" dirty="0" err="1"/>
              <a:t>Couturat</a:t>
            </a:r>
            <a:r>
              <a:rPr lang="en-GB" dirty="0"/>
              <a:t> became friends with Russell and failed to call him out.</a:t>
            </a:r>
            <a:endParaRPr dirty="0"/>
          </a:p>
          <a:p>
            <a:pPr>
              <a:spcBef>
                <a:spcPts val="400"/>
              </a:spcBef>
              <a:spcAft>
                <a:spcPts val="0"/>
              </a:spcAft>
              <a:buSzPts val="2000"/>
            </a:pPr>
            <a:r>
              <a:rPr lang="en-GB" dirty="0"/>
              <a:t>We can respond ourselves:</a:t>
            </a:r>
            <a:endParaRPr dirty="0"/>
          </a:p>
          <a:p>
            <a:pPr marL="651510" lvl="1">
              <a:spcBef>
                <a:spcPts val="320"/>
              </a:spcBef>
              <a:spcAft>
                <a:spcPts val="0"/>
              </a:spcAft>
              <a:buSzPts val="1600"/>
            </a:pPr>
            <a:r>
              <a:rPr lang="en-GB" dirty="0"/>
              <a:t>It is not angles that should be relative, but directions.</a:t>
            </a:r>
            <a:endParaRPr dirty="0"/>
          </a:p>
          <a:p>
            <a:pPr marL="651510" lvl="1">
              <a:spcBef>
                <a:spcPts val="320"/>
              </a:spcBef>
              <a:spcAft>
                <a:spcPts val="0"/>
              </a:spcAft>
              <a:buSzPts val="1600"/>
            </a:pPr>
            <a:r>
              <a:rPr lang="en-GB" dirty="0"/>
              <a:t>Angles are absolute just as ratios between magnitudes are absolute</a:t>
            </a:r>
            <a:r>
              <a:rPr lang="en-GB" dirty="0" smtClean="0"/>
              <a:t>.</a:t>
            </a:r>
            <a:endParaRPr dirty="0"/>
          </a:p>
        </p:txBody>
      </p:sp>
      <p:pic>
        <p:nvPicPr>
          <p:cNvPr id="3" name="Relative angle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8315462" y="2688430"/>
            <a:ext cx="3443648" cy="1923099"/>
          </a:xfrm>
          <a:prstGeom prst="rect">
            <a:avLst/>
          </a:prstGeom>
        </p:spPr>
      </p:pic>
      <p:pic>
        <p:nvPicPr>
          <p:cNvPr id="4" name="broken triangles.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8335782" y="4779910"/>
            <a:ext cx="3443648" cy="19230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3"/>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3"/>
                                        </p:tgtEl>
                                      </p:cBhvr>
                                    </p:cmd>
                                  </p:childTnLst>
                                </p:cTn>
                              </p:par>
                            </p:childTnLst>
                          </p:cTn>
                        </p:par>
                      </p:childTnLst>
                    </p:cTn>
                  </p:par>
                </p:childTnLst>
              </p:cTn>
              <p:nextCondLst>
                <p:cond evt="onClick" delay="0">
                  <p:tgtEl>
                    <p:spTgt spid="3"/>
                  </p:tgtEl>
                </p:cond>
              </p:nextCondLst>
            </p:seq>
            <p:video>
              <p:cMediaNode vol="80000">
                <p:cTn id="32" fill="hold" display="0">
                  <p:stCondLst>
                    <p:cond delay="indefinite"/>
                  </p:stCondLst>
                </p:cTn>
                <p:tgtEl>
                  <p:spTgt spid="3"/>
                </p:tgtEl>
              </p:cMediaNode>
            </p:video>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2" presetClass="mediacall" presetSubtype="0" fill="hold" nodeType="clickEffect">
                                  <p:stCondLst>
                                    <p:cond delay="0"/>
                                  </p:stCondLst>
                                  <p:childTnLst>
                                    <p:cmd type="call" cmd="togglePause">
                                      <p:cBhvr>
                                        <p:cTn id="37" dur="1" fill="hold"/>
                                        <p:tgtEl>
                                          <p:spTgt spid="4"/>
                                        </p:tgtEl>
                                      </p:cBhvr>
                                    </p:cmd>
                                  </p:childTnLst>
                                </p:cTn>
                              </p:par>
                            </p:childTnLst>
                          </p:cTn>
                        </p:par>
                      </p:childTnLst>
                    </p:cTn>
                  </p:par>
                </p:childTnLst>
              </p:cTn>
              <p:nextCondLst>
                <p:cond evt="onClick" delay="0">
                  <p:tgtEl>
                    <p:spTgt spid="4"/>
                  </p:tgtEl>
                </p:cond>
              </p:nextCondLst>
            </p:seq>
            <p:video>
              <p:cMediaNode vol="80000">
                <p:cTn id="38"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5" name="Google Shape;515;p20"/>
          <p:cNvSpPr txBox="1">
            <a:spLocks noGrp="1"/>
          </p:cNvSpPr>
          <p:nvPr>
            <p:ph sz="quarter" idx="13"/>
          </p:nvPr>
        </p:nvSpPr>
        <p:spPr>
          <a:xfrm>
            <a:off x="151440" y="828547"/>
            <a:ext cx="6208720" cy="5094734"/>
          </a:xfrm>
          <a:prstGeom prst="rect">
            <a:avLst/>
          </a:prstGeom>
          <a:noFill/>
          <a:ln>
            <a:noFill/>
          </a:ln>
        </p:spPr>
        <p:txBody>
          <a:bodyPr spcFirstLastPara="1" wrap="square" lIns="91425" tIns="45700" rIns="91425" bIns="45700" anchor="t" anchorCtr="0">
            <a:noAutofit/>
          </a:bodyPr>
          <a:lstStyle/>
          <a:p>
            <a:pPr marL="107950" indent="0">
              <a:buNone/>
            </a:pPr>
            <a:r>
              <a:rPr lang="en-GB" b="1" u="sng" dirty="0" err="1"/>
              <a:t>Bimetric</a:t>
            </a:r>
            <a:r>
              <a:rPr lang="en-GB" b="1" u="sng" dirty="0"/>
              <a:t> theories</a:t>
            </a:r>
            <a:r>
              <a:rPr lang="en-GB" b="1" u="sng" dirty="0" smtClean="0"/>
              <a:t>:</a:t>
            </a:r>
          </a:p>
          <a:p>
            <a:r>
              <a:rPr lang="en-GB" dirty="0" smtClean="0"/>
              <a:t>The physical/geometrical distinction had  formerly been </a:t>
            </a:r>
            <a:r>
              <a:rPr lang="en-GB" dirty="0"/>
              <a:t>proposed by </a:t>
            </a:r>
            <a:r>
              <a:rPr lang="en-GB" dirty="0" smtClean="0"/>
              <a:t>Riemann (1853):</a:t>
            </a:r>
            <a:endParaRPr lang="en-GB" dirty="0"/>
          </a:p>
          <a:p>
            <a:pPr marL="741150" lvl="1" indent="-342900">
              <a:spcBef>
                <a:spcPts val="0"/>
              </a:spcBef>
            </a:pPr>
            <a:r>
              <a:rPr lang="en-GB" dirty="0">
                <a:solidFill>
                  <a:srgbClr val="00B050"/>
                </a:solidFill>
              </a:rPr>
              <a:t>“I seek the cause [of gravity] in the state of motion of the continuous substance spread throughout the entire infinite space. [...] this substance may be thought of as a physical space whose points move in geometrical space.”</a:t>
            </a:r>
          </a:p>
          <a:p>
            <a:r>
              <a:rPr lang="en-GB" dirty="0" smtClean="0"/>
              <a:t>Presently, a persistent minority of physicists endorse a </a:t>
            </a:r>
            <a:r>
              <a:rPr lang="en-GB" dirty="0"/>
              <a:t>return to flat space for methodological reasons</a:t>
            </a:r>
            <a:r>
              <a:rPr lang="en-GB" dirty="0" smtClean="0"/>
              <a:t>: </a:t>
            </a:r>
          </a:p>
          <a:p>
            <a:pPr marL="800100" lvl="1" indent="-342900">
              <a:buFont typeface="+mj-lt"/>
              <a:buAutoNum type="arabicPeriod"/>
            </a:pPr>
            <a:r>
              <a:rPr lang="en-GB" dirty="0" smtClean="0"/>
              <a:t>Recovering </a:t>
            </a:r>
            <a:r>
              <a:rPr lang="en-GB" dirty="0">
                <a:solidFill>
                  <a:srgbClr val="FFC000"/>
                </a:solidFill>
              </a:rPr>
              <a:t>energy </a:t>
            </a:r>
            <a:r>
              <a:rPr lang="en-GB" dirty="0" smtClean="0">
                <a:solidFill>
                  <a:srgbClr val="FFC000"/>
                </a:solidFill>
              </a:rPr>
              <a:t>conservation</a:t>
            </a:r>
            <a:r>
              <a:rPr lang="en-GB" dirty="0"/>
              <a:t>.</a:t>
            </a:r>
            <a:r>
              <a:rPr lang="en-GB" dirty="0" smtClean="0"/>
              <a:t> </a:t>
            </a:r>
          </a:p>
          <a:p>
            <a:pPr marL="800100" lvl="1" indent="-342900">
              <a:buFont typeface="+mj-lt"/>
              <a:buAutoNum type="arabicPeriod"/>
            </a:pPr>
            <a:r>
              <a:rPr lang="en-GB" dirty="0" smtClean="0"/>
              <a:t>Consistency </a:t>
            </a:r>
            <a:r>
              <a:rPr lang="en-GB" dirty="0"/>
              <a:t>with </a:t>
            </a:r>
            <a:r>
              <a:rPr lang="en-GB" dirty="0">
                <a:solidFill>
                  <a:srgbClr val="FFC000"/>
                </a:solidFill>
              </a:rPr>
              <a:t>methods</a:t>
            </a:r>
            <a:r>
              <a:rPr lang="en-GB" dirty="0"/>
              <a:t> in particle </a:t>
            </a:r>
            <a:r>
              <a:rPr lang="en-GB" dirty="0" smtClean="0"/>
              <a:t>physics. </a:t>
            </a:r>
          </a:p>
          <a:p>
            <a:pPr marL="800100" lvl="1" indent="-342900">
              <a:buFont typeface="+mj-lt"/>
              <a:buAutoNum type="arabicPeriod"/>
            </a:pPr>
            <a:r>
              <a:rPr lang="en-GB" dirty="0" smtClean="0">
                <a:solidFill>
                  <a:srgbClr val="FFC000"/>
                </a:solidFill>
              </a:rPr>
              <a:t>Quantum gravity</a:t>
            </a:r>
            <a:r>
              <a:rPr lang="en-GB" dirty="0"/>
              <a:t>.</a:t>
            </a:r>
            <a:endParaRPr lang="en-GB" dirty="0" smtClean="0"/>
          </a:p>
          <a:p>
            <a:pPr marL="800100" lvl="1" indent="-342900">
              <a:buFont typeface="+mj-lt"/>
              <a:buAutoNum type="arabicPeriod"/>
            </a:pPr>
            <a:r>
              <a:rPr lang="en-GB" dirty="0" smtClean="0">
                <a:solidFill>
                  <a:srgbClr val="FFC000"/>
                </a:solidFill>
              </a:rPr>
              <a:t>Mach’s principle</a:t>
            </a:r>
            <a:r>
              <a:rPr lang="en-GB" dirty="0" smtClean="0"/>
              <a:t>. </a:t>
            </a:r>
          </a:p>
          <a:p>
            <a:pPr marL="360000">
              <a:spcBef>
                <a:spcPts val="0"/>
              </a:spcBef>
            </a:pPr>
            <a:r>
              <a:rPr lang="en-GB" dirty="0"/>
              <a:t>These p</a:t>
            </a:r>
            <a:r>
              <a:rPr lang="en-GB" dirty="0" smtClean="0"/>
              <a:t>hysicists usually </a:t>
            </a:r>
            <a:r>
              <a:rPr lang="en-GB" dirty="0"/>
              <a:t>draw upon Poincare’s </a:t>
            </a:r>
            <a:r>
              <a:rPr lang="en-GB" dirty="0" smtClean="0"/>
              <a:t>ideas (geometrical </a:t>
            </a:r>
            <a:r>
              <a:rPr lang="en-GB" dirty="0" err="1" smtClean="0"/>
              <a:t>convetionalism</a:t>
            </a:r>
            <a:r>
              <a:rPr lang="en-GB" dirty="0" smtClean="0"/>
              <a:t>), </a:t>
            </a:r>
            <a:r>
              <a:rPr lang="en-GB" dirty="0" err="1" smtClean="0"/>
              <a:t>Delboeuf</a:t>
            </a:r>
            <a:r>
              <a:rPr lang="en-GB" dirty="0" smtClean="0"/>
              <a:t> may be more appropriate.</a:t>
            </a:r>
            <a:endParaRPr sz="1400" dirty="0"/>
          </a:p>
        </p:txBody>
      </p:sp>
      <p:sp>
        <p:nvSpPr>
          <p:cNvPr id="9" name="Title 1"/>
          <p:cNvSpPr txBox="1">
            <a:spLocks/>
          </p:cNvSpPr>
          <p:nvPr/>
        </p:nvSpPr>
        <p:spPr>
          <a:xfrm>
            <a:off x="314000" y="56387"/>
            <a:ext cx="11360700" cy="763500"/>
          </a:xfrm>
          <a:prstGeom prst="rect">
            <a:avLst/>
          </a:prstGeom>
          <a:noFill/>
          <a:ln>
            <a:noFill/>
          </a:ln>
        </p:spPr>
        <p:txBody>
          <a:bodyPr spcFirstLastPara="1" wrap="square" lIns="91425" tIns="45700" rIns="91425" bIns="45700" anchor="b"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EFEFE"/>
              </a:buClr>
              <a:buSzPts val="1800"/>
              <a:buFont typeface="Arial"/>
              <a:buNone/>
              <a:defRPr sz="3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r>
              <a:rPr lang="en-GB" dirty="0" smtClean="0">
                <a:solidFill>
                  <a:schemeClr val="tx1"/>
                </a:solidFill>
                <a:latin typeface="+mj-lt"/>
              </a:rPr>
              <a:t>5. Applications to Physics</a:t>
            </a:r>
            <a:endParaRPr lang="en-GB" dirty="0">
              <a:solidFill>
                <a:schemeClr val="tx1"/>
              </a:solidFill>
              <a:latin typeface="+mj-lt"/>
            </a:endParaRPr>
          </a:p>
        </p:txBody>
      </p:sp>
      <p:sp>
        <p:nvSpPr>
          <p:cNvPr id="10" name="Google Shape;515;p20"/>
          <p:cNvSpPr txBox="1">
            <a:spLocks/>
          </p:cNvSpPr>
          <p:nvPr/>
        </p:nvSpPr>
        <p:spPr>
          <a:xfrm>
            <a:off x="6360160" y="808227"/>
            <a:ext cx="5760720" cy="529793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360"/>
              </a:spcBef>
              <a:spcAft>
                <a:spcPts val="0"/>
              </a:spcAft>
              <a:buClr>
                <a:schemeClr val="lt2"/>
              </a:buClr>
              <a:buSzPts val="1800"/>
              <a:buFont typeface="Times New Roman"/>
              <a:buChar char="●"/>
              <a:defRPr sz="2400" b="0" i="0" u="none" strike="noStrike" cap="none">
                <a:solidFill>
                  <a:schemeClr val="lt2"/>
                </a:solidFill>
                <a:latin typeface="Times New Roman"/>
                <a:ea typeface="Times New Roman"/>
                <a:cs typeface="Times New Roman"/>
                <a:sym typeface="Times New Roman"/>
              </a:defRPr>
            </a:lvl1pPr>
            <a:lvl2pPr marL="914400" marR="0" lvl="1" indent="-342900" algn="l" rtl="0">
              <a:lnSpc>
                <a:spcPct val="115000"/>
              </a:lnSpc>
              <a:spcBef>
                <a:spcPts val="1600"/>
              </a:spcBef>
              <a:spcAft>
                <a:spcPts val="0"/>
              </a:spcAft>
              <a:buClr>
                <a:schemeClr val="lt2"/>
              </a:buClr>
              <a:buSzPts val="1800"/>
              <a:buFont typeface="Times New Roman"/>
              <a:buChar char="○"/>
              <a:defRPr sz="1900" b="0" i="0" u="none" strike="noStrike" cap="none">
                <a:solidFill>
                  <a:schemeClr val="lt2"/>
                </a:solidFill>
                <a:latin typeface="Times New Roman"/>
                <a:ea typeface="Times New Roman"/>
                <a:cs typeface="Times New Roman"/>
                <a:sym typeface="Times New Roman"/>
              </a:defRPr>
            </a:lvl2pPr>
            <a:lvl3pPr marL="1371600" marR="0" lvl="2"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3pPr>
            <a:lvl4pPr marL="1828800" marR="0" lvl="3"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4pPr>
            <a:lvl5pPr marL="2286000" marR="0" lvl="4"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5pPr>
            <a:lvl6pPr marL="2743200" marR="0" lvl="5"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6pPr>
            <a:lvl7pPr marL="3200400" marR="0" lvl="6"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7pPr>
            <a:lvl8pPr marL="3657600" marR="0" lvl="7" indent="-342900" algn="l" rtl="0">
              <a:lnSpc>
                <a:spcPct val="115000"/>
              </a:lnSpc>
              <a:spcBef>
                <a:spcPts val="1600"/>
              </a:spcBef>
              <a:spcAft>
                <a:spcPts val="0"/>
              </a:spcAft>
              <a:buClr>
                <a:schemeClr val="lt2"/>
              </a:buClr>
              <a:buSzPts val="1800"/>
              <a:buFont typeface="Arial"/>
              <a:buChar char="○"/>
              <a:defRPr sz="1900" b="0" i="0" u="none" strike="noStrike" cap="none">
                <a:solidFill>
                  <a:schemeClr val="lt2"/>
                </a:solidFill>
                <a:latin typeface="Arial"/>
                <a:ea typeface="Arial"/>
                <a:cs typeface="Arial"/>
                <a:sym typeface="Arial"/>
              </a:defRPr>
            </a:lvl8pPr>
            <a:lvl9pPr marL="4114800" marR="0" lvl="8" indent="-342900" algn="l" rtl="0">
              <a:lnSpc>
                <a:spcPct val="115000"/>
              </a:lnSpc>
              <a:spcBef>
                <a:spcPts val="1600"/>
              </a:spcBef>
              <a:spcAft>
                <a:spcPts val="1600"/>
              </a:spcAft>
              <a:buClr>
                <a:schemeClr val="lt2"/>
              </a:buClr>
              <a:buSzPts val="1800"/>
              <a:buFont typeface="Arial"/>
              <a:buChar char="■"/>
              <a:defRPr sz="1900" b="0" i="0" u="none" strike="noStrike" cap="none">
                <a:solidFill>
                  <a:schemeClr val="lt2"/>
                </a:solidFill>
                <a:latin typeface="Arial"/>
                <a:ea typeface="Arial"/>
                <a:cs typeface="Arial"/>
                <a:sym typeface="Arial"/>
              </a:defRPr>
            </a:lvl9pPr>
          </a:lstStyle>
          <a:p>
            <a:pPr marL="107950" indent="0">
              <a:buNone/>
            </a:pPr>
            <a:r>
              <a:rPr lang="en-GB" sz="1700" b="1" u="sng" dirty="0"/>
              <a:t>Scale-invariant cosmology</a:t>
            </a:r>
            <a:r>
              <a:rPr lang="en-GB" sz="1700" b="1" u="sng" dirty="0" smtClean="0"/>
              <a:t>:</a:t>
            </a:r>
            <a:endParaRPr lang="en-GB" sz="1700" b="1" u="sng" dirty="0"/>
          </a:p>
          <a:p>
            <a:pPr>
              <a:buFont typeface="Arial" panose="020B0604020202020204" pitchFamily="34" charset="0"/>
              <a:buChar char="•"/>
            </a:pPr>
            <a:r>
              <a:rPr lang="en-GB" sz="1700" dirty="0"/>
              <a:t>If we refuse to accept the existence of epistemically inaccessible absolutes, </a:t>
            </a:r>
            <a:r>
              <a:rPr lang="en-GB" sz="1700" dirty="0" smtClean="0"/>
              <a:t>then, since </a:t>
            </a:r>
            <a:r>
              <a:rPr lang="en-GB" sz="1700" dirty="0"/>
              <a:t>the universe as a whole possesses no external reference, it is </a:t>
            </a:r>
            <a:r>
              <a:rPr lang="en-GB" sz="1700" dirty="0">
                <a:solidFill>
                  <a:srgbClr val="FFC000"/>
                </a:solidFill>
              </a:rPr>
              <a:t>a</a:t>
            </a:r>
            <a:r>
              <a:rPr lang="en-GB" sz="1700" dirty="0"/>
              <a:t> </a:t>
            </a:r>
            <a:r>
              <a:rPr lang="en-GB" sz="1700" dirty="0">
                <a:solidFill>
                  <a:srgbClr val="FFC000"/>
                </a:solidFill>
              </a:rPr>
              <a:t>shape without a size</a:t>
            </a:r>
            <a:r>
              <a:rPr lang="en-GB" sz="1700" dirty="0"/>
              <a:t>.</a:t>
            </a:r>
          </a:p>
          <a:p>
            <a:pPr marL="684000" lvl="1">
              <a:spcBef>
                <a:spcPts val="0"/>
              </a:spcBef>
              <a:buFont typeface="Arial" panose="020B0604020202020204" pitchFamily="34" charset="0"/>
              <a:buChar char="•"/>
            </a:pPr>
            <a:r>
              <a:rPr lang="en-GB" sz="1700" dirty="0"/>
              <a:t>This notion is central to Julian Barbour’s </a:t>
            </a:r>
            <a:r>
              <a:rPr lang="en-GB" sz="1700" i="1" dirty="0">
                <a:solidFill>
                  <a:srgbClr val="FFC000"/>
                </a:solidFill>
              </a:rPr>
              <a:t>Shape Dynamics</a:t>
            </a:r>
            <a:r>
              <a:rPr lang="en-GB" sz="1700" i="1" dirty="0"/>
              <a:t>.</a:t>
            </a:r>
          </a:p>
          <a:p>
            <a:pPr marL="684000" lvl="1">
              <a:spcBef>
                <a:spcPts val="0"/>
              </a:spcBef>
              <a:buFont typeface="Arial" panose="020B0604020202020204" pitchFamily="34" charset="0"/>
              <a:buChar char="•"/>
            </a:pPr>
            <a:r>
              <a:rPr lang="en-GB" sz="1700" dirty="0"/>
              <a:t>It is also relevant to Sloan and </a:t>
            </a:r>
            <a:r>
              <a:rPr lang="en-GB" sz="1700" dirty="0" err="1"/>
              <a:t>Gryb’s</a:t>
            </a:r>
            <a:r>
              <a:rPr lang="en-GB" sz="1700" dirty="0"/>
              <a:t> scale invariant cosmologies</a:t>
            </a:r>
          </a:p>
          <a:p>
            <a:pPr marL="360000">
              <a:buFont typeface="Arial" panose="020B0604020202020204" pitchFamily="34" charset="0"/>
              <a:buChar char="•"/>
            </a:pPr>
            <a:r>
              <a:rPr lang="en-GB" sz="1700" dirty="0"/>
              <a:t>Again, Sloan and </a:t>
            </a:r>
            <a:r>
              <a:rPr lang="en-GB" sz="1700" dirty="0" err="1"/>
              <a:t>Gryb</a:t>
            </a:r>
            <a:r>
              <a:rPr lang="en-GB" sz="1700" dirty="0"/>
              <a:t> quote Poincare to justify this idea, but in fact Poincare was only paraphrasing </a:t>
            </a:r>
            <a:r>
              <a:rPr lang="en-GB" sz="1700" dirty="0" err="1"/>
              <a:t>Delboeuf</a:t>
            </a:r>
            <a:r>
              <a:rPr lang="en-GB" sz="1700" dirty="0"/>
              <a:t>.</a:t>
            </a:r>
          </a:p>
          <a:p>
            <a:pPr marL="0" indent="0">
              <a:spcBef>
                <a:spcPts val="0"/>
              </a:spcBef>
              <a:buSzPts val="2000"/>
              <a:buNone/>
            </a:pPr>
            <a:endParaRPr lang="en-GB" sz="1400" dirty="0"/>
          </a:p>
        </p:txBody>
      </p:sp>
    </p:spTree>
    <p:extLst>
      <p:ext uri="{BB962C8B-B14F-4D97-AF65-F5344CB8AC3E}">
        <p14:creationId xmlns:p14="http://schemas.microsoft.com/office/powerpoint/2010/main" val="198378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1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1" name="Google Shape;531;p21"/>
          <p:cNvSpPr txBox="1">
            <a:spLocks noGrp="1"/>
          </p:cNvSpPr>
          <p:nvPr>
            <p:ph type="title"/>
          </p:nvPr>
        </p:nvSpPr>
        <p:spPr>
          <a:xfrm>
            <a:off x="1031240" y="283845"/>
            <a:ext cx="4508946" cy="1325563"/>
          </a:xfrm>
          <a:prstGeom prst="rect">
            <a:avLst/>
          </a:prstGeom>
          <a:noFill/>
          <a:ln>
            <a:noFill/>
          </a:ln>
        </p:spPr>
        <p:txBody>
          <a:bodyPr spcFirstLastPara="1" wrap="square" lIns="91425" tIns="45700" rIns="91425" bIns="45700" anchor="b" anchorCtr="0">
            <a:normAutofit/>
          </a:bodyPr>
          <a:lstStyle/>
          <a:p>
            <a:pPr marL="0" lvl="0" indent="0" algn="r" rtl="0">
              <a:spcBef>
                <a:spcPts val="0"/>
              </a:spcBef>
              <a:spcAft>
                <a:spcPts val="0"/>
              </a:spcAft>
              <a:buClr>
                <a:schemeClr val="dk1"/>
              </a:buClr>
              <a:buSzPts val="3600"/>
              <a:buFont typeface="Century Gothic"/>
              <a:buNone/>
            </a:pPr>
            <a:r>
              <a:rPr lang="en-GB" dirty="0">
                <a:latin typeface="+mj-lt"/>
              </a:rPr>
              <a:t>Conclusions</a:t>
            </a:r>
            <a:endParaRPr dirty="0">
              <a:latin typeface="+mj-lt"/>
            </a:endParaRPr>
          </a:p>
        </p:txBody>
      </p:sp>
      <p:sp>
        <p:nvSpPr>
          <p:cNvPr id="532" name="Google Shape;532;p21"/>
          <p:cNvSpPr txBox="1">
            <a:spLocks noGrp="1"/>
          </p:cNvSpPr>
          <p:nvPr>
            <p:ph sz="quarter" idx="13"/>
          </p:nvPr>
        </p:nvSpPr>
        <p:spPr>
          <a:xfrm>
            <a:off x="660400" y="1788161"/>
            <a:ext cx="10861039" cy="3952240"/>
          </a:xfrm>
          <a:prstGeom prst="rect">
            <a:avLst/>
          </a:prstGeom>
          <a:noFill/>
          <a:ln>
            <a:noFill/>
          </a:ln>
        </p:spPr>
        <p:txBody>
          <a:bodyPr spcFirstLastPara="1" wrap="square" lIns="91425" tIns="45700" rIns="91425" bIns="45700" anchor="t" anchorCtr="0">
            <a:normAutofit/>
          </a:bodyPr>
          <a:lstStyle/>
          <a:p>
            <a:pPr lvl="0" algn="l" rtl="0">
              <a:spcBef>
                <a:spcPts val="400"/>
              </a:spcBef>
              <a:spcAft>
                <a:spcPts val="0"/>
              </a:spcAft>
              <a:buSzPts val="2000"/>
            </a:pPr>
            <a:r>
              <a:rPr lang="en-GB" sz="2000" dirty="0" smtClean="0">
                <a:solidFill>
                  <a:srgbClr val="0070C0"/>
                </a:solidFill>
              </a:rPr>
              <a:t>In </a:t>
            </a:r>
            <a:r>
              <a:rPr lang="en-GB" sz="2000" dirty="0">
                <a:solidFill>
                  <a:srgbClr val="0070C0"/>
                </a:solidFill>
              </a:rPr>
              <a:t>mathematics:</a:t>
            </a:r>
            <a:endParaRPr dirty="0"/>
          </a:p>
          <a:p>
            <a:pPr marL="548640" lvl="1" indent="-342900" algn="l" rtl="0">
              <a:spcBef>
                <a:spcPts val="320"/>
              </a:spcBef>
              <a:spcAft>
                <a:spcPts val="0"/>
              </a:spcAft>
              <a:buSzPts val="1600"/>
            </a:pPr>
            <a:r>
              <a:rPr lang="en-GB" sz="1600" dirty="0"/>
              <a:t>The starting point of geometry is the notion of a homogeneous space (i.e. scale-invariant or self-similar), rather than that of an amorphous manifold lacking geometry.</a:t>
            </a:r>
            <a:endParaRPr sz="1600" dirty="0"/>
          </a:p>
          <a:p>
            <a:pPr marL="548640" lvl="1" indent="-342900" algn="l" rtl="0">
              <a:spcBef>
                <a:spcPts val="320"/>
              </a:spcBef>
              <a:spcAft>
                <a:spcPts val="0"/>
              </a:spcAft>
              <a:buSzPts val="1600"/>
            </a:pPr>
            <a:r>
              <a:rPr lang="en-GB" sz="1600" dirty="0"/>
              <a:t>The general theory of curved geometries (Riemannian geometries) is secondary to the original space concept.</a:t>
            </a:r>
            <a:endParaRPr sz="1600" dirty="0"/>
          </a:p>
          <a:p>
            <a:pPr marL="548640" lvl="1" indent="-342900" algn="l" rtl="0">
              <a:spcBef>
                <a:spcPts val="320"/>
              </a:spcBef>
              <a:spcAft>
                <a:spcPts val="0"/>
              </a:spcAft>
              <a:buSzPts val="1600"/>
            </a:pPr>
            <a:r>
              <a:rPr lang="en-GB" sz="1600" dirty="0"/>
              <a:t>Curved spaces are not space itself – they are particular forms or shapes in space.</a:t>
            </a:r>
            <a:endParaRPr dirty="0"/>
          </a:p>
          <a:p>
            <a:pPr lvl="0" algn="l" rtl="0">
              <a:spcBef>
                <a:spcPts val="400"/>
              </a:spcBef>
              <a:spcAft>
                <a:spcPts val="0"/>
              </a:spcAft>
              <a:buSzPts val="2000"/>
            </a:pPr>
            <a:r>
              <a:rPr lang="en-GB" sz="2000" dirty="0">
                <a:solidFill>
                  <a:srgbClr val="0070C0"/>
                </a:solidFill>
              </a:rPr>
              <a:t>In </a:t>
            </a:r>
            <a:r>
              <a:rPr lang="en-GB" sz="2000" dirty="0" smtClean="0">
                <a:solidFill>
                  <a:srgbClr val="0070C0"/>
                </a:solidFill>
              </a:rPr>
              <a:t>physics:</a:t>
            </a:r>
            <a:endParaRPr dirty="0" smtClean="0"/>
          </a:p>
          <a:p>
            <a:pPr marL="548640" lvl="1" indent="-342900" algn="l" rtl="0">
              <a:spcBef>
                <a:spcPts val="320"/>
              </a:spcBef>
              <a:spcAft>
                <a:spcPts val="0"/>
              </a:spcAft>
              <a:buSzPts val="1600"/>
            </a:pPr>
            <a:r>
              <a:rPr lang="en-GB" sz="1600" dirty="0" smtClean="0"/>
              <a:t>A relative or contingent space – which may have properties physical and can be non-Euclidean</a:t>
            </a:r>
            <a:endParaRPr dirty="0" smtClean="0"/>
          </a:p>
          <a:p>
            <a:pPr marL="548640" lvl="1" indent="-342900" algn="l" rtl="0">
              <a:spcBef>
                <a:spcPts val="320"/>
              </a:spcBef>
              <a:spcAft>
                <a:spcPts val="0"/>
              </a:spcAft>
              <a:buSzPts val="1600"/>
            </a:pPr>
            <a:r>
              <a:rPr lang="en-GB" sz="1600" dirty="0" smtClean="0"/>
              <a:t>Absolute </a:t>
            </a:r>
            <a:r>
              <a:rPr lang="en-GB" sz="1600" dirty="0"/>
              <a:t>space – which is Euclidean (i.e. flat).</a:t>
            </a:r>
            <a:endParaRPr sz="1600" dirty="0"/>
          </a:p>
          <a:p>
            <a:pPr lvl="0" algn="l" rtl="0">
              <a:spcBef>
                <a:spcPts val="400"/>
              </a:spcBef>
              <a:spcAft>
                <a:spcPts val="0"/>
              </a:spcAft>
              <a:buSzPts val="2000"/>
            </a:pPr>
            <a:r>
              <a:rPr lang="en-GB" sz="2000" dirty="0">
                <a:solidFill>
                  <a:srgbClr val="0070C0"/>
                </a:solidFill>
              </a:rPr>
              <a:t>In cosmology:</a:t>
            </a:r>
            <a:endParaRPr dirty="0"/>
          </a:p>
          <a:p>
            <a:pPr marL="548640" lvl="1" indent="-342900" algn="l" rtl="0">
              <a:spcBef>
                <a:spcPts val="320"/>
              </a:spcBef>
              <a:spcAft>
                <a:spcPts val="1600"/>
              </a:spcAft>
              <a:buSzPts val="1600"/>
            </a:pPr>
            <a:r>
              <a:rPr lang="en-GB" sz="1600" dirty="0"/>
              <a:t>The universe as a whole, has no external reference, it is a shape without a size, therefore it must live in Euclidean space.</a:t>
            </a:r>
            <a:endParaRPr sz="2000" dirty="0"/>
          </a:p>
        </p:txBody>
      </p:sp>
      <p:sp>
        <p:nvSpPr>
          <p:cNvPr id="534" name="Google Shape;534;p21"/>
          <p:cNvSpPr/>
          <p:nvPr/>
        </p:nvSpPr>
        <p:spPr>
          <a:xfrm>
            <a:off x="126206" y="115193"/>
            <a:ext cx="11939588" cy="6627614"/>
          </a:xfrm>
          <a:prstGeom prst="rect">
            <a:avLst/>
          </a:prstGeom>
          <a:noFill/>
          <a:ln w="127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alatino Linotype"/>
              <a:ea typeface="Palatino Linotype"/>
              <a:cs typeface="Palatino Linotype"/>
              <a:sym typeface="Palatino Linotyp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31"/>
                                        </p:tgtEl>
                                        <p:attrNameLst>
                                          <p:attrName>style.visibility</p:attrName>
                                        </p:attrNameLst>
                                      </p:cBhvr>
                                      <p:to>
                                        <p:strVal val="visible"/>
                                      </p:to>
                                    </p:set>
                                    <p:animEffect transition="in" filter="fade">
                                      <p:cBhvr>
                                        <p:cTn id="7" dur="700"/>
                                        <p:tgtEl>
                                          <p:spTgt spid="53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32">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3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3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3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3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32">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32">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532">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53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22"/>
          <p:cNvSpPr txBox="1">
            <a:spLocks noGrp="1"/>
          </p:cNvSpPr>
          <p:nvPr>
            <p:ph type="title"/>
          </p:nvPr>
        </p:nvSpPr>
        <p:spPr>
          <a:xfrm>
            <a:off x="5115560" y="2580640"/>
            <a:ext cx="1981200" cy="11430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7700"/>
              <a:buFont typeface="Century Gothic"/>
              <a:buNone/>
            </a:pPr>
            <a:r>
              <a:rPr lang="en-GB" sz="7700" dirty="0">
                <a:latin typeface="+mj-lt"/>
              </a:rPr>
              <a:t>Fin</a:t>
            </a:r>
            <a:endParaRPr sz="7700" dirty="0">
              <a:latin typeface="+mj-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5" name="Google Shape;545;p23"/>
          <p:cNvSpPr txBox="1">
            <a:spLocks noGrp="1"/>
          </p:cNvSpPr>
          <p:nvPr>
            <p:ph type="title"/>
          </p:nvPr>
        </p:nvSpPr>
        <p:spPr>
          <a:xfrm>
            <a:off x="838200" y="9307"/>
            <a:ext cx="10515600" cy="1133693"/>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EFEFE"/>
              </a:buClr>
              <a:buSzPts val="5200"/>
              <a:buFont typeface="Century Gothic"/>
              <a:buNone/>
            </a:pPr>
            <a:r>
              <a:rPr lang="en-GB" sz="5200"/>
              <a:t>Key references</a:t>
            </a:r>
            <a:endParaRPr sz="5200"/>
          </a:p>
        </p:txBody>
      </p:sp>
      <p:grpSp>
        <p:nvGrpSpPr>
          <p:cNvPr id="546" name="Google Shape;546;p23"/>
          <p:cNvGrpSpPr/>
          <p:nvPr/>
        </p:nvGrpSpPr>
        <p:grpSpPr>
          <a:xfrm>
            <a:off x="457200" y="1265789"/>
            <a:ext cx="10972800" cy="4524858"/>
            <a:chOff x="0" y="552"/>
            <a:chExt cx="10972800" cy="4524858"/>
          </a:xfrm>
        </p:grpSpPr>
        <p:cxnSp>
          <p:nvCxnSpPr>
            <p:cNvPr id="547" name="Google Shape;547;p23"/>
            <p:cNvCxnSpPr/>
            <p:nvPr/>
          </p:nvCxnSpPr>
          <p:spPr>
            <a:xfrm>
              <a:off x="0" y="552"/>
              <a:ext cx="109728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548" name="Google Shape;548;p23"/>
            <p:cNvSpPr/>
            <p:nvPr/>
          </p:nvSpPr>
          <p:spPr>
            <a:xfrm>
              <a:off x="0" y="552"/>
              <a:ext cx="10972800" cy="5027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3"/>
            <p:cNvSpPr txBox="1"/>
            <p:nvPr/>
          </p:nvSpPr>
          <p:spPr>
            <a:xfrm>
              <a:off x="0" y="552"/>
              <a:ext cx="10972800" cy="502762"/>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None/>
              </a:pPr>
              <a:r>
                <a:rPr lang="en-GB" sz="2300" dirty="0" err="1">
                  <a:solidFill>
                    <a:srgbClr val="00B050"/>
                  </a:solidFill>
                  <a:latin typeface="Calibri"/>
                  <a:ea typeface="Calibri"/>
                  <a:cs typeface="Calibri"/>
                  <a:sym typeface="Calibri"/>
                </a:rPr>
                <a:t>Delboeuf</a:t>
              </a:r>
              <a:r>
                <a:rPr lang="en-GB" sz="2300" dirty="0">
                  <a:solidFill>
                    <a:srgbClr val="00B050"/>
                  </a:solidFill>
                  <a:latin typeface="Calibri"/>
                  <a:ea typeface="Calibri"/>
                  <a:cs typeface="Calibri"/>
                  <a:sym typeface="Calibri"/>
                </a:rPr>
                <a:t> (1860) "</a:t>
              </a:r>
              <a:r>
                <a:rPr lang="en-GB" sz="2300" dirty="0" err="1">
                  <a:solidFill>
                    <a:srgbClr val="00B050"/>
                  </a:solidFill>
                  <a:latin typeface="Calibri"/>
                  <a:ea typeface="Calibri"/>
                  <a:cs typeface="Calibri"/>
                  <a:sym typeface="Calibri"/>
                </a:rPr>
                <a:t>Prolegomenes</a:t>
              </a:r>
              <a:r>
                <a:rPr lang="en-GB" sz="2300" dirty="0">
                  <a:solidFill>
                    <a:srgbClr val="00B050"/>
                  </a:solidFill>
                  <a:latin typeface="Calibri"/>
                  <a:ea typeface="Calibri"/>
                  <a:cs typeface="Calibri"/>
                  <a:sym typeface="Calibri"/>
                </a:rPr>
                <a:t> </a:t>
              </a:r>
              <a:r>
                <a:rPr lang="en-GB" sz="2300" dirty="0" err="1">
                  <a:solidFill>
                    <a:srgbClr val="00B050"/>
                  </a:solidFill>
                  <a:latin typeface="Calibri"/>
                  <a:ea typeface="Calibri"/>
                  <a:cs typeface="Calibri"/>
                  <a:sym typeface="Calibri"/>
                </a:rPr>
                <a:t>philosophiques</a:t>
              </a:r>
              <a:r>
                <a:rPr lang="en-GB" sz="2300" dirty="0">
                  <a:solidFill>
                    <a:srgbClr val="00B050"/>
                  </a:solidFill>
                  <a:latin typeface="Calibri"/>
                  <a:ea typeface="Calibri"/>
                  <a:cs typeface="Calibri"/>
                  <a:sym typeface="Calibri"/>
                </a:rPr>
                <a:t> de la </a:t>
              </a:r>
              <a:r>
                <a:rPr lang="en-GB" sz="2300" dirty="0" err="1">
                  <a:solidFill>
                    <a:srgbClr val="00B050"/>
                  </a:solidFill>
                  <a:latin typeface="Calibri"/>
                  <a:ea typeface="Calibri"/>
                  <a:cs typeface="Calibri"/>
                  <a:sym typeface="Calibri"/>
                </a:rPr>
                <a:t>geometrie</a:t>
              </a:r>
              <a:r>
                <a:rPr lang="en-GB" sz="2300" dirty="0">
                  <a:solidFill>
                    <a:srgbClr val="00B050"/>
                  </a:solidFill>
                  <a:latin typeface="Calibri"/>
                  <a:ea typeface="Calibri"/>
                  <a:cs typeface="Calibri"/>
                  <a:sym typeface="Calibri"/>
                </a:rPr>
                <a:t>"</a:t>
              </a:r>
              <a:endParaRPr dirty="0">
                <a:solidFill>
                  <a:srgbClr val="00B050"/>
                </a:solidFill>
              </a:endParaRPr>
            </a:p>
          </p:txBody>
        </p:sp>
        <p:cxnSp>
          <p:nvCxnSpPr>
            <p:cNvPr id="550" name="Google Shape;550;p23"/>
            <p:cNvCxnSpPr/>
            <p:nvPr/>
          </p:nvCxnSpPr>
          <p:spPr>
            <a:xfrm>
              <a:off x="0" y="503314"/>
              <a:ext cx="109728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551" name="Google Shape;551;p23"/>
            <p:cNvSpPr/>
            <p:nvPr/>
          </p:nvSpPr>
          <p:spPr>
            <a:xfrm>
              <a:off x="0" y="503314"/>
              <a:ext cx="10972800" cy="5027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3"/>
            <p:cNvSpPr txBox="1"/>
            <p:nvPr/>
          </p:nvSpPr>
          <p:spPr>
            <a:xfrm>
              <a:off x="0" y="503314"/>
              <a:ext cx="10972800" cy="502762"/>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None/>
              </a:pPr>
              <a:r>
                <a:rPr lang="en-GB" sz="2300" dirty="0">
                  <a:solidFill>
                    <a:srgbClr val="00B050"/>
                  </a:solidFill>
                  <a:latin typeface="Calibri"/>
                  <a:ea typeface="Calibri"/>
                  <a:cs typeface="Calibri"/>
                  <a:sym typeface="Calibri"/>
                </a:rPr>
                <a:t>Wallis (1663) - see Hill (1925)</a:t>
              </a:r>
              <a:endParaRPr dirty="0">
                <a:solidFill>
                  <a:srgbClr val="00B050"/>
                </a:solidFill>
              </a:endParaRPr>
            </a:p>
          </p:txBody>
        </p:sp>
        <p:cxnSp>
          <p:nvCxnSpPr>
            <p:cNvPr id="553" name="Google Shape;553;p23"/>
            <p:cNvCxnSpPr/>
            <p:nvPr/>
          </p:nvCxnSpPr>
          <p:spPr>
            <a:xfrm>
              <a:off x="0" y="1006076"/>
              <a:ext cx="109728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554" name="Google Shape;554;p23"/>
            <p:cNvSpPr/>
            <p:nvPr/>
          </p:nvSpPr>
          <p:spPr>
            <a:xfrm>
              <a:off x="0" y="1006076"/>
              <a:ext cx="10972800" cy="5027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3"/>
            <p:cNvSpPr txBox="1"/>
            <p:nvPr/>
          </p:nvSpPr>
          <p:spPr>
            <a:xfrm>
              <a:off x="0" y="1006076"/>
              <a:ext cx="10972800" cy="502762"/>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None/>
              </a:pPr>
              <a:r>
                <a:rPr lang="en-GB" sz="2300" dirty="0">
                  <a:solidFill>
                    <a:srgbClr val="00B050"/>
                  </a:solidFill>
                  <a:latin typeface="Calibri"/>
                  <a:ea typeface="Calibri"/>
                  <a:cs typeface="Calibri"/>
                  <a:sym typeface="Calibri"/>
                </a:rPr>
                <a:t>Riemann (1854) "On the hypotheses that lie at the foundations of geometry"</a:t>
              </a:r>
              <a:endParaRPr dirty="0">
                <a:solidFill>
                  <a:srgbClr val="00B050"/>
                </a:solidFill>
              </a:endParaRPr>
            </a:p>
          </p:txBody>
        </p:sp>
        <p:cxnSp>
          <p:nvCxnSpPr>
            <p:cNvPr id="556" name="Google Shape;556;p23"/>
            <p:cNvCxnSpPr/>
            <p:nvPr/>
          </p:nvCxnSpPr>
          <p:spPr>
            <a:xfrm>
              <a:off x="0" y="1508838"/>
              <a:ext cx="109728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557" name="Google Shape;557;p23"/>
            <p:cNvSpPr/>
            <p:nvPr/>
          </p:nvSpPr>
          <p:spPr>
            <a:xfrm>
              <a:off x="0" y="1508838"/>
              <a:ext cx="10972800" cy="5027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3"/>
            <p:cNvSpPr txBox="1"/>
            <p:nvPr/>
          </p:nvSpPr>
          <p:spPr>
            <a:xfrm>
              <a:off x="0" y="1508838"/>
              <a:ext cx="10972800" cy="502762"/>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None/>
              </a:pPr>
              <a:r>
                <a:rPr lang="en-GB" sz="2300" dirty="0">
                  <a:solidFill>
                    <a:srgbClr val="00B050"/>
                  </a:solidFill>
                  <a:latin typeface="Calibri"/>
                  <a:ea typeface="Calibri"/>
                  <a:cs typeface="Calibri"/>
                  <a:sym typeface="Calibri"/>
                </a:rPr>
                <a:t>Helmholtz (1870) "On the Origin and Meaning of Geometrical Axioms"</a:t>
              </a:r>
              <a:endParaRPr dirty="0">
                <a:solidFill>
                  <a:srgbClr val="00B050"/>
                </a:solidFill>
              </a:endParaRPr>
            </a:p>
          </p:txBody>
        </p:sp>
        <p:cxnSp>
          <p:nvCxnSpPr>
            <p:cNvPr id="559" name="Google Shape;559;p23"/>
            <p:cNvCxnSpPr/>
            <p:nvPr/>
          </p:nvCxnSpPr>
          <p:spPr>
            <a:xfrm>
              <a:off x="0" y="2011600"/>
              <a:ext cx="109728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560" name="Google Shape;560;p23"/>
            <p:cNvSpPr/>
            <p:nvPr/>
          </p:nvSpPr>
          <p:spPr>
            <a:xfrm>
              <a:off x="0" y="2011600"/>
              <a:ext cx="10972800" cy="5027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3"/>
            <p:cNvSpPr txBox="1"/>
            <p:nvPr/>
          </p:nvSpPr>
          <p:spPr>
            <a:xfrm>
              <a:off x="0" y="2011600"/>
              <a:ext cx="10972800" cy="502762"/>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None/>
              </a:pPr>
              <a:r>
                <a:rPr lang="en-GB" sz="2300" dirty="0" err="1">
                  <a:solidFill>
                    <a:srgbClr val="00B050"/>
                  </a:solidFill>
                  <a:latin typeface="Calibri"/>
                  <a:ea typeface="Calibri"/>
                  <a:cs typeface="Calibri"/>
                  <a:sym typeface="Calibri"/>
                </a:rPr>
                <a:t>Poincaré</a:t>
              </a:r>
              <a:r>
                <a:rPr lang="en-GB" sz="2300" dirty="0">
                  <a:solidFill>
                    <a:srgbClr val="00B050"/>
                  </a:solidFill>
                  <a:latin typeface="Calibri"/>
                  <a:ea typeface="Calibri"/>
                  <a:cs typeface="Calibri"/>
                  <a:sym typeface="Calibri"/>
                </a:rPr>
                <a:t> (1902) "Science and Hypothesis"</a:t>
              </a:r>
              <a:endParaRPr dirty="0">
                <a:solidFill>
                  <a:srgbClr val="00B050"/>
                </a:solidFill>
              </a:endParaRPr>
            </a:p>
          </p:txBody>
        </p:sp>
        <p:cxnSp>
          <p:nvCxnSpPr>
            <p:cNvPr id="562" name="Google Shape;562;p23"/>
            <p:cNvCxnSpPr/>
            <p:nvPr/>
          </p:nvCxnSpPr>
          <p:spPr>
            <a:xfrm>
              <a:off x="0" y="2514362"/>
              <a:ext cx="109728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563" name="Google Shape;563;p23"/>
            <p:cNvSpPr/>
            <p:nvPr/>
          </p:nvSpPr>
          <p:spPr>
            <a:xfrm>
              <a:off x="0" y="2514362"/>
              <a:ext cx="10972800" cy="5027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3"/>
            <p:cNvSpPr txBox="1"/>
            <p:nvPr/>
          </p:nvSpPr>
          <p:spPr>
            <a:xfrm>
              <a:off x="0" y="2514362"/>
              <a:ext cx="10972800" cy="502762"/>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None/>
              </a:pPr>
              <a:r>
                <a:rPr lang="en-GB" sz="2300" dirty="0" err="1">
                  <a:solidFill>
                    <a:srgbClr val="00B050"/>
                  </a:solidFill>
                  <a:latin typeface="Calibri"/>
                  <a:ea typeface="Calibri"/>
                  <a:cs typeface="Calibri"/>
                  <a:sym typeface="Calibri"/>
                </a:rPr>
                <a:t>Couturat</a:t>
              </a:r>
              <a:r>
                <a:rPr lang="en-GB" sz="2300" dirty="0">
                  <a:solidFill>
                    <a:srgbClr val="00B050"/>
                  </a:solidFill>
                  <a:latin typeface="Calibri"/>
                  <a:ea typeface="Calibri"/>
                  <a:cs typeface="Calibri"/>
                  <a:sym typeface="Calibri"/>
                </a:rPr>
                <a:t> (1898) “Review of Russell: On the Foundations of Geometry”</a:t>
              </a:r>
              <a:endParaRPr sz="2300" dirty="0">
                <a:solidFill>
                  <a:srgbClr val="00B050"/>
                </a:solidFill>
                <a:latin typeface="Calibri"/>
                <a:ea typeface="Calibri"/>
                <a:cs typeface="Calibri"/>
                <a:sym typeface="Calibri"/>
              </a:endParaRPr>
            </a:p>
          </p:txBody>
        </p:sp>
        <p:cxnSp>
          <p:nvCxnSpPr>
            <p:cNvPr id="565" name="Google Shape;565;p23"/>
            <p:cNvCxnSpPr/>
            <p:nvPr/>
          </p:nvCxnSpPr>
          <p:spPr>
            <a:xfrm>
              <a:off x="0" y="3017124"/>
              <a:ext cx="109728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566" name="Google Shape;566;p23"/>
            <p:cNvSpPr/>
            <p:nvPr/>
          </p:nvSpPr>
          <p:spPr>
            <a:xfrm>
              <a:off x="0" y="3017124"/>
              <a:ext cx="10972800" cy="5027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3"/>
            <p:cNvSpPr txBox="1"/>
            <p:nvPr/>
          </p:nvSpPr>
          <p:spPr>
            <a:xfrm>
              <a:off x="0" y="3017124"/>
              <a:ext cx="10972800" cy="502762"/>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None/>
              </a:pPr>
              <a:r>
                <a:rPr lang="en-GB" sz="2300" dirty="0">
                  <a:solidFill>
                    <a:srgbClr val="00B050"/>
                  </a:solidFill>
                  <a:latin typeface="Calibri"/>
                  <a:ea typeface="Calibri"/>
                  <a:cs typeface="Calibri"/>
                  <a:sym typeface="Calibri"/>
                </a:rPr>
                <a:t>Laplace (1825) "</a:t>
              </a:r>
              <a:r>
                <a:rPr lang="en-GB" sz="2300" dirty="0" err="1">
                  <a:solidFill>
                    <a:srgbClr val="00B050"/>
                  </a:solidFill>
                  <a:latin typeface="Calibri"/>
                  <a:ea typeface="Calibri"/>
                  <a:cs typeface="Calibri"/>
                  <a:sym typeface="Calibri"/>
                </a:rPr>
                <a:t>Systeme</a:t>
              </a:r>
              <a:r>
                <a:rPr lang="en-GB" sz="2300" dirty="0">
                  <a:solidFill>
                    <a:srgbClr val="00B050"/>
                  </a:solidFill>
                  <a:latin typeface="Calibri"/>
                  <a:ea typeface="Calibri"/>
                  <a:cs typeface="Calibri"/>
                  <a:sym typeface="Calibri"/>
                </a:rPr>
                <a:t> du Monde" (2nd ed.)</a:t>
              </a:r>
              <a:endParaRPr dirty="0">
                <a:solidFill>
                  <a:srgbClr val="00B050"/>
                </a:solidFill>
              </a:endParaRPr>
            </a:p>
          </p:txBody>
        </p:sp>
        <p:cxnSp>
          <p:nvCxnSpPr>
            <p:cNvPr id="568" name="Google Shape;568;p23"/>
            <p:cNvCxnSpPr/>
            <p:nvPr/>
          </p:nvCxnSpPr>
          <p:spPr>
            <a:xfrm>
              <a:off x="0" y="3519886"/>
              <a:ext cx="109728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569" name="Google Shape;569;p23"/>
            <p:cNvSpPr/>
            <p:nvPr/>
          </p:nvSpPr>
          <p:spPr>
            <a:xfrm>
              <a:off x="0" y="3519886"/>
              <a:ext cx="10972800" cy="5027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3"/>
            <p:cNvSpPr txBox="1"/>
            <p:nvPr/>
          </p:nvSpPr>
          <p:spPr>
            <a:xfrm>
              <a:off x="0" y="3519886"/>
              <a:ext cx="10972800" cy="502762"/>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None/>
              </a:pPr>
              <a:r>
                <a:rPr lang="en-GB" sz="2300" dirty="0">
                  <a:solidFill>
                    <a:srgbClr val="00B050"/>
                  </a:solidFill>
                  <a:latin typeface="Calibri"/>
                  <a:ea typeface="Calibri"/>
                  <a:cs typeface="Calibri"/>
                  <a:sym typeface="Calibri"/>
                </a:rPr>
                <a:t>Carnot (1803) "</a:t>
              </a:r>
              <a:r>
                <a:rPr lang="en-GB" sz="2300" dirty="0" err="1">
                  <a:solidFill>
                    <a:srgbClr val="00B050"/>
                  </a:solidFill>
                  <a:latin typeface="Calibri"/>
                  <a:ea typeface="Calibri"/>
                  <a:cs typeface="Calibri"/>
                  <a:sym typeface="Calibri"/>
                </a:rPr>
                <a:t>Geometrie</a:t>
              </a:r>
              <a:r>
                <a:rPr lang="en-GB" sz="2300" dirty="0">
                  <a:solidFill>
                    <a:srgbClr val="00B050"/>
                  </a:solidFill>
                  <a:latin typeface="Calibri"/>
                  <a:ea typeface="Calibri"/>
                  <a:cs typeface="Calibri"/>
                  <a:sym typeface="Calibri"/>
                </a:rPr>
                <a:t> de Position" </a:t>
              </a:r>
              <a:endParaRPr sz="2300" dirty="0">
                <a:solidFill>
                  <a:srgbClr val="00B050"/>
                </a:solidFill>
                <a:latin typeface="Calibri"/>
                <a:ea typeface="Calibri"/>
                <a:cs typeface="Calibri"/>
                <a:sym typeface="Calibri"/>
              </a:endParaRPr>
            </a:p>
          </p:txBody>
        </p:sp>
        <p:cxnSp>
          <p:nvCxnSpPr>
            <p:cNvPr id="571" name="Google Shape;571;p23"/>
            <p:cNvCxnSpPr/>
            <p:nvPr/>
          </p:nvCxnSpPr>
          <p:spPr>
            <a:xfrm>
              <a:off x="0" y="4022648"/>
              <a:ext cx="109728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572" name="Google Shape;572;p23"/>
            <p:cNvSpPr/>
            <p:nvPr/>
          </p:nvSpPr>
          <p:spPr>
            <a:xfrm>
              <a:off x="0" y="4022648"/>
              <a:ext cx="10972800" cy="5027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3"/>
            <p:cNvSpPr txBox="1"/>
            <p:nvPr/>
          </p:nvSpPr>
          <p:spPr>
            <a:xfrm>
              <a:off x="0" y="4022648"/>
              <a:ext cx="10972800" cy="502762"/>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None/>
              </a:pPr>
              <a:r>
                <a:rPr lang="en-GB" sz="2300" dirty="0">
                  <a:solidFill>
                    <a:srgbClr val="00B050"/>
                  </a:solidFill>
                  <a:latin typeface="Calibri"/>
                  <a:ea typeface="Calibri"/>
                  <a:cs typeface="Calibri"/>
                  <a:sym typeface="Calibri"/>
                </a:rPr>
                <a:t>Russell (1898) “Are Euclid’s axioms Empirical?”</a:t>
              </a:r>
              <a:endParaRPr sz="2300" dirty="0">
                <a:solidFill>
                  <a:srgbClr val="00B050"/>
                </a:solidFill>
                <a:latin typeface="Calibri"/>
                <a:ea typeface="Calibri"/>
                <a:cs typeface="Calibri"/>
                <a:sym typeface="Calibri"/>
              </a:endParaRPr>
            </a:p>
          </p:txBody>
        </p:sp>
      </p:grpSp>
      <p:sp>
        <p:nvSpPr>
          <p:cNvPr id="574" name="Google Shape;574;p23"/>
          <p:cNvSpPr txBox="1"/>
          <p:nvPr/>
        </p:nvSpPr>
        <p:spPr>
          <a:xfrm>
            <a:off x="8798560" y="5533928"/>
            <a:ext cx="381000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dirty="0">
                <a:solidFill>
                  <a:srgbClr val="0070C0"/>
                </a:solidFill>
                <a:latin typeface="Palatino Linotype"/>
                <a:ea typeface="Palatino Linotype"/>
                <a:cs typeface="Palatino Linotype"/>
                <a:sym typeface="Palatino Linotype"/>
              </a:rPr>
              <a:t>Jonathan Fay,</a:t>
            </a:r>
            <a:endParaRPr dirty="0">
              <a:solidFill>
                <a:srgbClr val="0070C0"/>
              </a:solidFill>
            </a:endParaRPr>
          </a:p>
          <a:p>
            <a:pPr marL="0" marR="0" lvl="0" indent="0" algn="l" rtl="0">
              <a:spcBef>
                <a:spcPts val="0"/>
              </a:spcBef>
              <a:spcAft>
                <a:spcPts val="0"/>
              </a:spcAft>
              <a:buNone/>
            </a:pPr>
            <a:r>
              <a:rPr lang="en-GB" sz="1600" dirty="0" err="1">
                <a:solidFill>
                  <a:srgbClr val="0070C0"/>
                </a:solidFill>
                <a:latin typeface="Palatino Linotype"/>
                <a:ea typeface="Palatino Linotype"/>
                <a:cs typeface="Palatino Linotype"/>
                <a:sym typeface="Palatino Linotype"/>
              </a:rPr>
              <a:t>UoB</a:t>
            </a:r>
            <a:r>
              <a:rPr lang="en-GB" sz="1600" dirty="0">
                <a:solidFill>
                  <a:srgbClr val="0070C0"/>
                </a:solidFill>
                <a:latin typeface="Palatino Linotype"/>
                <a:ea typeface="Palatino Linotype"/>
                <a:cs typeface="Palatino Linotype"/>
                <a:sym typeface="Palatino Linotype"/>
              </a:rPr>
              <a:t>, Department of Philosophy</a:t>
            </a:r>
            <a:endParaRPr dirty="0">
              <a:solidFill>
                <a:srgbClr val="0070C0"/>
              </a:solidFill>
            </a:endParaRPr>
          </a:p>
          <a:p>
            <a:pPr marL="0" marR="0" lvl="0" indent="0" algn="l" rtl="0">
              <a:spcBef>
                <a:spcPts val="0"/>
              </a:spcBef>
              <a:spcAft>
                <a:spcPts val="0"/>
              </a:spcAft>
              <a:buNone/>
            </a:pPr>
            <a:r>
              <a:rPr lang="en-GB" sz="1600" u="sng" dirty="0">
                <a:solidFill>
                  <a:schemeClr val="lt1"/>
                </a:solidFill>
                <a:latin typeface="Palatino Linotype"/>
                <a:ea typeface="Palatino Linotype"/>
                <a:cs typeface="Palatino Linotype"/>
                <a:sym typeface="Palatino Linotype"/>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hi20625@bristol.ac.uk</a:t>
            </a:r>
            <a:endParaRPr sz="1600" dirty="0">
              <a:solidFill>
                <a:schemeClr val="lt1"/>
              </a:solidFill>
              <a:latin typeface="Palatino Linotype"/>
              <a:ea typeface="Palatino Linotype"/>
              <a:cs typeface="Palatino Linotype"/>
              <a:sym typeface="Palatino Linotype"/>
            </a:endParaRPr>
          </a:p>
          <a:p>
            <a:pPr marL="0" marR="0" lvl="0" indent="0" algn="l" rtl="0">
              <a:spcBef>
                <a:spcPts val="0"/>
              </a:spcBef>
              <a:spcAft>
                <a:spcPts val="0"/>
              </a:spcAft>
              <a:buNone/>
            </a:pPr>
            <a:r>
              <a:rPr lang="en-GB" sz="1600" dirty="0">
                <a:solidFill>
                  <a:srgbClr val="0070C0"/>
                </a:solidFill>
                <a:latin typeface="Palatino Linotype"/>
                <a:ea typeface="Palatino Linotype"/>
                <a:cs typeface="Palatino Linotype"/>
                <a:sym typeface="Palatino Linotype"/>
              </a:rPr>
              <a:t>relativemotion.org</a:t>
            </a:r>
            <a:endParaRPr sz="1600" dirty="0">
              <a:solidFill>
                <a:srgbClr val="0070C0"/>
              </a:solidFill>
              <a:latin typeface="Palatino Linotype"/>
              <a:ea typeface="Palatino Linotype"/>
              <a:cs typeface="Palatino Linotype"/>
              <a:sym typeface="Palatino Linotype"/>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11446</TotalTime>
  <Words>1760</Words>
  <Application>Microsoft Office PowerPoint</Application>
  <PresentationFormat>Custom</PresentationFormat>
  <Paragraphs>167</Paragraphs>
  <Slides>28</Slides>
  <Notes>25</Notes>
  <HiddenSlides>0</HiddenSlides>
  <MMClips>9</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EB Garamond Medium</vt:lpstr>
      <vt:lpstr>Palatino Linotype</vt:lpstr>
      <vt:lpstr>Times New Roman</vt:lpstr>
      <vt:lpstr>Century Gothic</vt:lpstr>
      <vt:lpstr>Wingdings</vt:lpstr>
      <vt:lpstr>Arial Narrow</vt:lpstr>
      <vt:lpstr>Calibri</vt:lpstr>
      <vt:lpstr>Horizon</vt:lpstr>
      <vt:lpstr>On the Relativity of Magnitudes</vt:lpstr>
      <vt:lpstr>Alternative title contenders:</vt:lpstr>
      <vt:lpstr>Consider a mug</vt:lpstr>
      <vt:lpstr>Contents</vt:lpstr>
      <vt:lpstr>1. The Problem</vt:lpstr>
      <vt:lpstr>Non-euclidean geometries</vt:lpstr>
      <vt:lpstr>2. First Strategy: Mobility of rigid bodies</vt:lpstr>
      <vt:lpstr>2.1 Mobility - Riemann</vt:lpstr>
      <vt:lpstr>2.2 Mobility - Helmholtz</vt:lpstr>
      <vt:lpstr>2.3 Mobility - Poincare</vt:lpstr>
      <vt:lpstr>Conclusion of first strategy:</vt:lpstr>
      <vt:lpstr>3. Second Strategy: The Relativity of magnitudes</vt:lpstr>
      <vt:lpstr>Other criteria?</vt:lpstr>
      <vt:lpstr>3.1 John Wallis (1663)</vt:lpstr>
      <vt:lpstr>3.2 Carnot and Laplace</vt:lpstr>
      <vt:lpstr>3.3. Delboeuf (1860)</vt:lpstr>
      <vt:lpstr>3.3. Delboeuf (1860)</vt:lpstr>
      <vt:lpstr>3.3 Generating Parallels</vt:lpstr>
      <vt:lpstr>3.3 Delboeuf’s philosophical aims</vt:lpstr>
      <vt:lpstr>4. Comparison &amp; Reflections</vt:lpstr>
      <vt:lpstr>4.1 Comparison of the two strategies</vt:lpstr>
      <vt:lpstr>Two geometries?</vt:lpstr>
      <vt:lpstr>Russell’s first objection</vt:lpstr>
      <vt:lpstr>Russell’s relative angles objection!</vt:lpstr>
      <vt:lpstr>PowerPoint Presentation</vt:lpstr>
      <vt:lpstr>Conclusions</vt:lpstr>
      <vt:lpstr>Fin</vt:lpstr>
      <vt:lpstr>Key 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Relativity of Magnitudes</dc:title>
  <dc:creator>Jonathan Fay</dc:creator>
  <cp:lastModifiedBy>Jonathan Fay</cp:lastModifiedBy>
  <cp:revision>172</cp:revision>
  <dcterms:created xsi:type="dcterms:W3CDTF">2023-09-17T21:27:13Z</dcterms:created>
  <dcterms:modified xsi:type="dcterms:W3CDTF">2023-12-14T08:56:13Z</dcterms:modified>
</cp:coreProperties>
</file>